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1595A09-E336-4D1B-9B3A-06A2287A5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A8A1151-3688-A536-A17C-46F2885A5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19" y="4109885"/>
            <a:ext cx="2755283" cy="207997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200" dirty="0">
                <a:latin typeface="Amasis MT Pro" panose="02040504050005020304" pitchFamily="18" charset="0"/>
              </a:rPr>
              <a:t>Understanding Electricity and Circuits!</a:t>
            </a:r>
          </a:p>
        </p:txBody>
      </p:sp>
      <p:pic>
        <p:nvPicPr>
          <p:cNvPr id="6" name="Picture 5" descr="Electronics protoboard">
            <a:extLst>
              <a:ext uri="{FF2B5EF4-FFF2-40B4-BE49-F238E27FC236}">
                <a16:creationId xmlns:a16="http://schemas.microsoft.com/office/drawing/2014/main" id="{8B7E7313-B960-3722-5F4A-7C7C02001D5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5316"/>
          <a:stretch/>
        </p:blipFill>
        <p:spPr>
          <a:xfrm>
            <a:off x="20" y="10"/>
            <a:ext cx="9143980" cy="3991887"/>
          </a:xfrm>
          <a:custGeom>
            <a:avLst/>
            <a:gdLst/>
            <a:ahLst/>
            <a:cxnLst/>
            <a:rect l="l" t="t" r="r" b="b"/>
            <a:pathLst>
              <a:path w="12188952" h="4558430">
                <a:moveTo>
                  <a:pt x="6789701" y="4490221"/>
                </a:moveTo>
                <a:lnTo>
                  <a:pt x="6788702" y="4490299"/>
                </a:lnTo>
                <a:lnTo>
                  <a:pt x="6788476" y="4490833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3596895"/>
                </a:lnTo>
                <a:lnTo>
                  <a:pt x="12061096" y="3635026"/>
                </a:lnTo>
                <a:cubicBezTo>
                  <a:pt x="11933500" y="3671240"/>
                  <a:pt x="11805390" y="3705769"/>
                  <a:pt x="11676800" y="3738601"/>
                </a:cubicBezTo>
                <a:cubicBezTo>
                  <a:pt x="11262789" y="3846108"/>
                  <a:pt x="10845343" y="3939710"/>
                  <a:pt x="10425355" y="4022140"/>
                </a:cubicBezTo>
                <a:cubicBezTo>
                  <a:pt x="10092810" y="4087351"/>
                  <a:pt x="9759033" y="4145748"/>
                  <a:pt x="9424022" y="4197302"/>
                </a:cubicBezTo>
                <a:cubicBezTo>
                  <a:pt x="9102997" y="4246959"/>
                  <a:pt x="8781133" y="4291526"/>
                  <a:pt x="8458419" y="4331003"/>
                </a:cubicBezTo>
                <a:cubicBezTo>
                  <a:pt x="8211360" y="4361169"/>
                  <a:pt x="7963792" y="4386742"/>
                  <a:pt x="7715970" y="4410950"/>
                </a:cubicBezTo>
                <a:lnTo>
                  <a:pt x="6951716" y="4476730"/>
                </a:lnTo>
                <a:lnTo>
                  <a:pt x="6936303" y="4478801"/>
                </a:lnTo>
                <a:lnTo>
                  <a:pt x="6790448" y="4490162"/>
                </a:lnTo>
                <a:lnTo>
                  <a:pt x="6799941" y="4491982"/>
                </a:lnTo>
                <a:cubicBezTo>
                  <a:pt x="6811623" y="4492448"/>
                  <a:pt x="6823734" y="4490275"/>
                  <a:pt x="6835432" y="4490275"/>
                </a:cubicBezTo>
                <a:cubicBezTo>
                  <a:pt x="6851580" y="4490275"/>
                  <a:pt x="6867729" y="4487668"/>
                  <a:pt x="6884003" y="4487297"/>
                </a:cubicBezTo>
                <a:cubicBezTo>
                  <a:pt x="7115805" y="4481835"/>
                  <a:pt x="7347351" y="4469668"/>
                  <a:pt x="7578771" y="4454770"/>
                </a:cubicBezTo>
                <a:cubicBezTo>
                  <a:pt x="7927552" y="4432302"/>
                  <a:pt x="8276080" y="4404123"/>
                  <a:pt x="8623845" y="4367873"/>
                </a:cubicBezTo>
                <a:cubicBezTo>
                  <a:pt x="8909939" y="4338575"/>
                  <a:pt x="9195310" y="4303940"/>
                  <a:pt x="9479970" y="4263967"/>
                </a:cubicBezTo>
                <a:cubicBezTo>
                  <a:pt x="9864901" y="4209593"/>
                  <a:pt x="10248014" y="4144879"/>
                  <a:pt x="10629308" y="4069810"/>
                </a:cubicBezTo>
                <a:cubicBezTo>
                  <a:pt x="11090114" y="3978690"/>
                  <a:pt x="11546975" y="3871184"/>
                  <a:pt x="11998498" y="3743816"/>
                </a:cubicBezTo>
                <a:lnTo>
                  <a:pt x="12188952" y="3687715"/>
                </a:lnTo>
                <a:lnTo>
                  <a:pt x="12188952" y="3742439"/>
                </a:lnTo>
                <a:lnTo>
                  <a:pt x="11829257" y="3846853"/>
                </a:lnTo>
                <a:cubicBezTo>
                  <a:pt x="11534769" y="3926550"/>
                  <a:pt x="11238120" y="3997436"/>
                  <a:pt x="10939183" y="4061368"/>
                </a:cubicBezTo>
                <a:cubicBezTo>
                  <a:pt x="10622824" y="4129150"/>
                  <a:pt x="10304941" y="4189147"/>
                  <a:pt x="9985530" y="4241373"/>
                </a:cubicBezTo>
                <a:cubicBezTo>
                  <a:pt x="9720036" y="4284822"/>
                  <a:pt x="9453814" y="4323467"/>
                  <a:pt x="9186882" y="4357320"/>
                </a:cubicBezTo>
                <a:cubicBezTo>
                  <a:pt x="8984197" y="4382894"/>
                  <a:pt x="8781514" y="4406977"/>
                  <a:pt x="8578198" y="4426839"/>
                </a:cubicBezTo>
                <a:cubicBezTo>
                  <a:pt x="8340547" y="4449559"/>
                  <a:pt x="8102644" y="4471034"/>
                  <a:pt x="7864358" y="4488290"/>
                </a:cubicBezTo>
                <a:cubicBezTo>
                  <a:pt x="7554994" y="4510634"/>
                  <a:pt x="7245502" y="4528512"/>
                  <a:pt x="6935502" y="4539684"/>
                </a:cubicBezTo>
                <a:cubicBezTo>
                  <a:pt x="6782917" y="4545147"/>
                  <a:pt x="6630334" y="4548995"/>
                  <a:pt x="6477750" y="4553587"/>
                </a:cubicBezTo>
                <a:cubicBezTo>
                  <a:pt x="6439195" y="4551503"/>
                  <a:pt x="6400529" y="4553128"/>
                  <a:pt x="6362294" y="4558430"/>
                </a:cubicBezTo>
                <a:lnTo>
                  <a:pt x="6057129" y="4558430"/>
                </a:lnTo>
                <a:lnTo>
                  <a:pt x="5977784" y="4553836"/>
                </a:lnTo>
                <a:cubicBezTo>
                  <a:pt x="5740261" y="4541423"/>
                  <a:pt x="5502739" y="4527644"/>
                  <a:pt x="5265087" y="4517587"/>
                </a:cubicBezTo>
                <a:cubicBezTo>
                  <a:pt x="4958267" y="4505171"/>
                  <a:pt x="4651826" y="4484691"/>
                  <a:pt x="4346277" y="4455517"/>
                </a:cubicBezTo>
                <a:cubicBezTo>
                  <a:pt x="4021654" y="4424605"/>
                  <a:pt x="3697795" y="4389970"/>
                  <a:pt x="3373045" y="4356948"/>
                </a:cubicBezTo>
                <a:cubicBezTo>
                  <a:pt x="3035412" y="4322686"/>
                  <a:pt x="2698456" y="4283047"/>
                  <a:pt x="2362173" y="4238021"/>
                </a:cubicBezTo>
                <a:cubicBezTo>
                  <a:pt x="1984692" y="4187868"/>
                  <a:pt x="1608364" y="4130142"/>
                  <a:pt x="1233177" y="4064845"/>
                </a:cubicBezTo>
                <a:cubicBezTo>
                  <a:pt x="842181" y="3996132"/>
                  <a:pt x="453758" y="3917644"/>
                  <a:pt x="68500" y="3825138"/>
                </a:cubicBezTo>
                <a:lnTo>
                  <a:pt x="0" y="3807783"/>
                </a:lnTo>
                <a:lnTo>
                  <a:pt x="0" y="3751294"/>
                </a:lnTo>
                <a:lnTo>
                  <a:pt x="72441" y="3770071"/>
                </a:lnTo>
                <a:cubicBezTo>
                  <a:pt x="247961" y="3812249"/>
                  <a:pt x="424164" y="3851509"/>
                  <a:pt x="600716" y="3888441"/>
                </a:cubicBezTo>
                <a:cubicBezTo>
                  <a:pt x="988279" y="3969255"/>
                  <a:pt x="1378133" y="4038153"/>
                  <a:pt x="1769512" y="4098609"/>
                </a:cubicBezTo>
                <a:cubicBezTo>
                  <a:pt x="2052426" y="4142185"/>
                  <a:pt x="2335725" y="4182282"/>
                  <a:pt x="2613554" y="4215551"/>
                </a:cubicBezTo>
                <a:cubicBezTo>
                  <a:pt x="2605544" y="4218158"/>
                  <a:pt x="2594611" y="4208102"/>
                  <a:pt x="2581134" y="4205620"/>
                </a:cubicBezTo>
                <a:cubicBezTo>
                  <a:pt x="2087178" y="4113668"/>
                  <a:pt x="1597684" y="4002775"/>
                  <a:pt x="1112635" y="3872923"/>
                </a:cubicBezTo>
                <a:cubicBezTo>
                  <a:pt x="880453" y="3810852"/>
                  <a:pt x="649713" y="3744374"/>
                  <a:pt x="420412" y="3673490"/>
                </a:cubicBezTo>
                <a:lnTo>
                  <a:pt x="0" y="3534573"/>
                </a:lnTo>
                <a:close/>
              </a:path>
            </a:pathLst>
          </a:custGeom>
        </p:spPr>
      </p:pic>
      <p:sp>
        <p:nvSpPr>
          <p:cNvPr id="29" name="sketch line">
            <a:extLst>
              <a:ext uri="{FF2B5EF4-FFF2-40B4-BE49-F238E27FC236}">
                <a16:creationId xmlns:a16="http://schemas.microsoft.com/office/drawing/2014/main" id="{3540989C-C7B8-473B-BF87-6F2DA6A90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74529" y="5470492"/>
            <a:ext cx="1371600" cy="13716"/>
          </a:xfrm>
          <a:custGeom>
            <a:avLst/>
            <a:gdLst>
              <a:gd name="connsiteX0" fmla="*/ 0 w 1371600"/>
              <a:gd name="connsiteY0" fmla="*/ 0 h 13716"/>
              <a:gd name="connsiteX1" fmla="*/ 685800 w 1371600"/>
              <a:gd name="connsiteY1" fmla="*/ 0 h 13716"/>
              <a:gd name="connsiteX2" fmla="*/ 1371600 w 1371600"/>
              <a:gd name="connsiteY2" fmla="*/ 0 h 13716"/>
              <a:gd name="connsiteX3" fmla="*/ 1371600 w 1371600"/>
              <a:gd name="connsiteY3" fmla="*/ 13716 h 13716"/>
              <a:gd name="connsiteX4" fmla="*/ 713232 w 1371600"/>
              <a:gd name="connsiteY4" fmla="*/ 13716 h 13716"/>
              <a:gd name="connsiteX5" fmla="*/ 0 w 1371600"/>
              <a:gd name="connsiteY5" fmla="*/ 13716 h 13716"/>
              <a:gd name="connsiteX6" fmla="*/ 0 w 1371600"/>
              <a:gd name="connsiteY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1600" h="13716" fill="none" extrusionOk="0">
                <a:moveTo>
                  <a:pt x="0" y="0"/>
                </a:moveTo>
                <a:cubicBezTo>
                  <a:pt x="247303" y="31625"/>
                  <a:pt x="422310" y="-25629"/>
                  <a:pt x="685800" y="0"/>
                </a:cubicBezTo>
                <a:cubicBezTo>
                  <a:pt x="949290" y="25629"/>
                  <a:pt x="1192357" y="6696"/>
                  <a:pt x="1371600" y="0"/>
                </a:cubicBezTo>
                <a:cubicBezTo>
                  <a:pt x="1371127" y="2892"/>
                  <a:pt x="1371229" y="8681"/>
                  <a:pt x="1371600" y="13716"/>
                </a:cubicBezTo>
                <a:cubicBezTo>
                  <a:pt x="1107995" y="21892"/>
                  <a:pt x="1033361" y="28370"/>
                  <a:pt x="713232" y="13716"/>
                </a:cubicBezTo>
                <a:cubicBezTo>
                  <a:pt x="393103" y="-938"/>
                  <a:pt x="289343" y="38649"/>
                  <a:pt x="0" y="13716"/>
                </a:cubicBezTo>
                <a:cubicBezTo>
                  <a:pt x="227" y="7219"/>
                  <a:pt x="197" y="5990"/>
                  <a:pt x="0" y="0"/>
                </a:cubicBezTo>
                <a:close/>
              </a:path>
              <a:path w="1371600" h="13716" stroke="0" extrusionOk="0">
                <a:moveTo>
                  <a:pt x="0" y="0"/>
                </a:moveTo>
                <a:cubicBezTo>
                  <a:pt x="170249" y="-24099"/>
                  <a:pt x="504634" y="14338"/>
                  <a:pt x="644652" y="0"/>
                </a:cubicBezTo>
                <a:cubicBezTo>
                  <a:pt x="784670" y="-14338"/>
                  <a:pt x="1087773" y="8679"/>
                  <a:pt x="1371600" y="0"/>
                </a:cubicBezTo>
                <a:cubicBezTo>
                  <a:pt x="1372228" y="6235"/>
                  <a:pt x="1371259" y="10206"/>
                  <a:pt x="1371600" y="13716"/>
                </a:cubicBezTo>
                <a:cubicBezTo>
                  <a:pt x="1176823" y="-5981"/>
                  <a:pt x="900830" y="5417"/>
                  <a:pt x="713232" y="13716"/>
                </a:cubicBezTo>
                <a:cubicBezTo>
                  <a:pt x="525634" y="22015"/>
                  <a:pt x="282837" y="1152"/>
                  <a:pt x="0" y="13716"/>
                </a:cubicBezTo>
                <a:cubicBezTo>
                  <a:pt x="596" y="8712"/>
                  <a:pt x="320" y="3422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61569767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796FBC2-C4BA-AE1E-E6E0-946A40EF352F}"/>
              </a:ext>
            </a:extLst>
          </p:cNvPr>
          <p:cNvSpPr txBox="1">
            <a:spLocks/>
          </p:cNvSpPr>
          <p:nvPr/>
        </p:nvSpPr>
        <p:spPr>
          <a:xfrm>
            <a:off x="3490720" y="4265134"/>
            <a:ext cx="5173220" cy="1673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masis MT Pro" panose="02040504050005020304" pitchFamily="18" charset="0"/>
              </a:rPr>
              <a:t>Objective: To explore electricity, how it moves, and how circuits work.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masis MT Pro" panose="02040504050005020304" pitchFamily="18" charset="0"/>
              </a:rPr>
              <a:t>Florida Benchmark: SC.5.P.11.1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masis MT Pro" panose="02040504050005020304" pitchFamily="18" charset="0"/>
              </a:rPr>
              <a:t>NGSS Standard: 4-PS3-2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masis MT Pro" panose="020405040500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57EE3F-50AD-7B05-ED8C-A50A0C0EF0F2}"/>
              </a:ext>
            </a:extLst>
          </p:cNvPr>
          <p:cNvSpPr/>
          <p:nvPr/>
        </p:nvSpPr>
        <p:spPr>
          <a:xfrm>
            <a:off x="4074107" y="5705950"/>
            <a:ext cx="3814916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masis MT Pro" panose="02040504050005020304" pitchFamily="18" charset="0"/>
              </a:rPr>
              <a:t>John Mark L. Barbado, M.Ed.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masis MT Pro" panose="02040504050005020304" pitchFamily="18" charset="0"/>
              </a:rPr>
              <a:t>STEM Educator</a:t>
            </a:r>
          </a:p>
        </p:txBody>
      </p:sp>
    </p:spTree>
    <p:extLst>
      <p:ext uri="{BB962C8B-B14F-4D97-AF65-F5344CB8AC3E}">
        <p14:creationId xmlns:p14="http://schemas.microsoft.com/office/powerpoint/2010/main" val="8695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  <a:latin typeface="Amasis MT Pro" panose="02040504050005020304" pitchFamily="18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n-US" sz="2800" dirty="0">
                <a:latin typeface="Amasis MT Pro" panose="02040504050005020304" pitchFamily="18" charset="0"/>
              </a:rPr>
              <a:t>1. U.S. Department of Energy. (2023). Electricity Basics: Circuits and Currents. Retrieved from [DOE Website]</a:t>
            </a:r>
          </a:p>
          <a:p>
            <a:r>
              <a:rPr lang="en-US" sz="2800" dirty="0">
                <a:latin typeface="Amasis MT Pro" panose="02040504050005020304" pitchFamily="18" charset="0"/>
              </a:rPr>
              <a:t>2. National Science Teaching Association. (2024). Understanding Electric Circuits. Retrieved from [NSTA Website]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Lightbulb off with illuminated background">
            <a:extLst>
              <a:ext uri="{FF2B5EF4-FFF2-40B4-BE49-F238E27FC236}">
                <a16:creationId xmlns:a16="http://schemas.microsoft.com/office/drawing/2014/main" id="{11984518-03CB-0762-FFC1-2E0543FC12C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83" r="7596" b="-1"/>
          <a:stretch/>
        </p:blipFill>
        <p:spPr>
          <a:xfrm>
            <a:off x="20" y="-7619"/>
            <a:ext cx="9143979" cy="688736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39219" y="271092"/>
            <a:ext cx="4065561" cy="9144000"/>
          </a:xfrm>
          <a:prstGeom prst="rect">
            <a:avLst/>
          </a:prstGeom>
          <a:gradFill flip="none" rotWithShape="1">
            <a:gsLst>
              <a:gs pos="17000">
                <a:srgbClr val="000000">
                  <a:alpha val="59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2CB243-67C5-E304-31A0-4D7D607BA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714594" y="623125"/>
            <a:ext cx="3067943" cy="180645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A95761-C93E-94BF-087D-D2A823789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7794" y="4172881"/>
            <a:ext cx="5366057" cy="270299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2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271" y="1936866"/>
            <a:ext cx="5599213" cy="283927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5400" dirty="0">
                <a:solidFill>
                  <a:srgbClr val="FFFFFF"/>
                </a:solidFill>
                <a:latin typeface="Amasis MT Pro" panose="02040504050005020304" pitchFamily="18" charset="0"/>
              </a:rPr>
              <a:t>Essential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70" y="4873599"/>
            <a:ext cx="7644323" cy="141904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dirty="0">
                <a:solidFill>
                  <a:srgbClr val="FFFFFF"/>
                </a:solidFill>
                <a:latin typeface="Amasis MT Pro" panose="02040504050005020304" pitchFamily="18" charset="0"/>
              </a:rPr>
              <a:t>How does electricity move through a circuit, and why is it important in our daily lives?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63D1A5-FD49-4756-F62E-786C34E63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05052" y="-7619"/>
            <a:ext cx="746740" cy="6918113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68000"/>
                </a:schemeClr>
              </a:gs>
              <a:gs pos="37000">
                <a:schemeClr val="accent5">
                  <a:alpha val="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7908" y="741391"/>
            <a:ext cx="3368866" cy="1616203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Amasis MT Pro" panose="02040504050005020304" pitchFamily="18" charset="0"/>
              </a:rPr>
              <a:t>What Is Electricity?</a:t>
            </a:r>
          </a:p>
        </p:txBody>
      </p:sp>
      <p:pic>
        <p:nvPicPr>
          <p:cNvPr id="13" name="Picture 12" descr="An unlit lightbulb with colorful background lights">
            <a:extLst>
              <a:ext uri="{FF2B5EF4-FFF2-40B4-BE49-F238E27FC236}">
                <a16:creationId xmlns:a16="http://schemas.microsoft.com/office/drawing/2014/main" id="{26E7D27F-5B6D-16C4-E98C-9BCEB4644B1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21" r="41278" b="-1"/>
          <a:stretch/>
        </p:blipFill>
        <p:spPr>
          <a:xfrm>
            <a:off x="20" y="10"/>
            <a:ext cx="4571980" cy="685799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5EFBDE31-BB3E-6CFC-23CD-B5976DA38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2521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80A60EC-72BB-121F-556A-E2837FD99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91A2FAE-D41C-FF5D-B0A0-7808248ED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4139706"/>
              <a:ext cx="123362" cy="2718294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7908" y="2533476"/>
            <a:ext cx="3368865" cy="3447832"/>
          </a:xfrm>
        </p:spPr>
        <p:txBody>
          <a:bodyPr anchor="t">
            <a:normAutofit lnSpcReduction="10000"/>
          </a:bodyPr>
          <a:lstStyle/>
          <a:p>
            <a:r>
              <a:rPr lang="en-US" sz="2800" dirty="0">
                <a:latin typeface="Amasis MT Pro" panose="02040504050005020304" pitchFamily="18" charset="0"/>
              </a:rPr>
              <a:t>Electricity is a type of energy that powers many things around us. It’s created by tiny particles called electrons moving through wires.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085" y="687480"/>
            <a:ext cx="5689244" cy="99417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Amasis MT Pro" panose="02040504050005020304" pitchFamily="18" charset="0"/>
              </a:rPr>
              <a:t>How Does Electricity Move?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697" y="1765827"/>
            <a:ext cx="5033221" cy="3788227"/>
          </a:xfrm>
        </p:spPr>
        <p:txBody>
          <a:bodyPr anchor="ctr">
            <a:normAutofit fontScale="92500"/>
          </a:bodyPr>
          <a:lstStyle/>
          <a:p>
            <a:r>
              <a:rPr lang="en-US" sz="3600" dirty="0">
                <a:latin typeface="Amasis MT Pro" panose="02040504050005020304" pitchFamily="18" charset="0"/>
              </a:rPr>
              <a:t>Electricity moves through a "circuit", which is a path that the electricity follows. A complete circuit allows electricity to flow, while an open circuit stops it.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" name="Graphic 15" descr="Power">
            <a:extLst>
              <a:ext uri="{FF2B5EF4-FFF2-40B4-BE49-F238E27FC236}">
                <a16:creationId xmlns:a16="http://schemas.microsoft.com/office/drawing/2014/main" id="{8FAE4202-9A0E-3A9A-A8F7-9A484E8E3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latin typeface="Amasis MT Pro" panose="02040504050005020304" pitchFamily="18" charset="0"/>
              </a:rPr>
              <a:t>What is a circuit?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768" y="1679223"/>
            <a:ext cx="8229599" cy="4348373"/>
          </a:xfrm>
        </p:spPr>
        <p:txBody>
          <a:bodyPr anchor="ctr">
            <a:normAutofit/>
          </a:bodyPr>
          <a:lstStyle/>
          <a:p>
            <a:r>
              <a:rPr lang="en-US" sz="4000" dirty="0">
                <a:latin typeface="Amasis MT Pro" panose="02040504050005020304" pitchFamily="18" charset="0"/>
              </a:rPr>
              <a:t>An electric circuit is a loop that lets electricity flow from one place to another. There are four main parts: </a:t>
            </a:r>
            <a:r>
              <a:rPr lang="en-US" sz="4000" dirty="0">
                <a:highlight>
                  <a:srgbClr val="FFFF00"/>
                </a:highlight>
                <a:latin typeface="Amasis MT Pro" panose="02040504050005020304" pitchFamily="18" charset="0"/>
              </a:rPr>
              <a:t>power source</a:t>
            </a:r>
            <a:r>
              <a:rPr lang="en-US" sz="4000" dirty="0">
                <a:latin typeface="Amasis MT Pro" panose="02040504050005020304" pitchFamily="18" charset="0"/>
              </a:rPr>
              <a:t>, </a:t>
            </a:r>
            <a:r>
              <a:rPr lang="en-US" sz="4000" dirty="0">
                <a:highlight>
                  <a:srgbClr val="00FF00"/>
                </a:highlight>
                <a:latin typeface="Amasis MT Pro" panose="02040504050005020304" pitchFamily="18" charset="0"/>
              </a:rPr>
              <a:t>conductor</a:t>
            </a:r>
            <a:r>
              <a:rPr lang="en-US" sz="4000" dirty="0">
                <a:latin typeface="Amasis MT Pro" panose="02040504050005020304" pitchFamily="18" charset="0"/>
              </a:rPr>
              <a:t>, </a:t>
            </a:r>
            <a:r>
              <a:rPr lang="en-US" sz="4000" dirty="0">
                <a:highlight>
                  <a:srgbClr val="00FFFF"/>
                </a:highlight>
                <a:latin typeface="Amasis MT Pro" panose="02040504050005020304" pitchFamily="18" charset="0"/>
              </a:rPr>
              <a:t>load</a:t>
            </a:r>
            <a:r>
              <a:rPr lang="en-US" sz="4000" dirty="0">
                <a:latin typeface="Amasis MT Pro" panose="02040504050005020304" pitchFamily="18" charset="0"/>
              </a:rPr>
              <a:t>, and </a:t>
            </a:r>
            <a:r>
              <a:rPr lang="en-US" sz="4000" dirty="0">
                <a:highlight>
                  <a:srgbClr val="FF00FF"/>
                </a:highlight>
                <a:latin typeface="Amasis MT Pro" panose="02040504050005020304" pitchFamily="18" charset="0"/>
              </a:rPr>
              <a:t>switch</a:t>
            </a:r>
            <a:r>
              <a:rPr lang="en-US" sz="4000" dirty="0">
                <a:latin typeface="Amasis MT Pro" panose="020405040500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49" y="995318"/>
            <a:ext cx="7404101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800" kern="1200" dirty="0">
                <a:solidFill>
                  <a:srgbClr val="3F3F3F"/>
                </a:solidFill>
                <a:latin typeface="Amasis MT Pro" panose="02040504050005020304" pitchFamily="18" charset="0"/>
              </a:rPr>
              <a:t>Types of Circuits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686" y="2888250"/>
            <a:ext cx="3223013" cy="29597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14300" indent="0" defTabSz="914400">
              <a:lnSpc>
                <a:spcPct val="90000"/>
              </a:lnSpc>
              <a:buNone/>
            </a:pPr>
            <a:r>
              <a:rPr lang="en-US" sz="3600" b="1" dirty="0">
                <a:solidFill>
                  <a:srgbClr val="FFFF00"/>
                </a:solidFill>
                <a:latin typeface="Amasis MT Pro" panose="02040504050005020304" pitchFamily="18" charset="0"/>
              </a:rPr>
              <a:t>Series Circuit: </a:t>
            </a:r>
            <a:r>
              <a:rPr lang="en-US" sz="3600" dirty="0">
                <a:latin typeface="Amasis MT Pro" panose="02040504050005020304" pitchFamily="18" charset="0"/>
              </a:rPr>
              <a:t>One path for electricity.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72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E9BF06F-B755-1952-6AC8-95463AC5F06C}"/>
              </a:ext>
            </a:extLst>
          </p:cNvPr>
          <p:cNvSpPr txBox="1"/>
          <p:nvPr/>
        </p:nvSpPr>
        <p:spPr>
          <a:xfrm>
            <a:off x="4813298" y="2888250"/>
            <a:ext cx="3219445" cy="29597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FFFF00"/>
                </a:solidFill>
                <a:latin typeface="Amasis MT Pro" panose="02040504050005020304" pitchFamily="18" charset="0"/>
              </a:rPr>
              <a:t>Parallel Circuit: </a:t>
            </a:r>
            <a:r>
              <a:rPr lang="en-US" sz="3200" dirty="0">
                <a:latin typeface="Amasis MT Pro" panose="02040504050005020304" pitchFamily="18" charset="0"/>
              </a:rPr>
              <a:t>Multiple paths, so if one part fails, others keep working.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0" y="762001"/>
            <a:ext cx="4000647" cy="1708242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latin typeface="Amasis MT Pro" panose="02040504050005020304" pitchFamily="18" charset="0"/>
              </a:rPr>
              <a:t>Why are circuits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0" y="2470244"/>
            <a:ext cx="4000647" cy="3769835"/>
          </a:xfrm>
        </p:spPr>
        <p:txBody>
          <a:bodyPr anchor="ctr">
            <a:normAutofit/>
          </a:bodyPr>
          <a:lstStyle/>
          <a:p>
            <a:r>
              <a:rPr lang="en-US" sz="2800" dirty="0">
                <a:latin typeface="Amasis MT Pro" panose="02040504050005020304" pitchFamily="18" charset="0"/>
              </a:rPr>
              <a:t>Circuits power our daily devices like phones, lights, and appliances. Understanding circuits helps us troubleshoot when things stop working.</a:t>
            </a:r>
          </a:p>
        </p:txBody>
      </p:sp>
      <p:pic>
        <p:nvPicPr>
          <p:cNvPr id="5" name="Picture 4" descr="Electronics protoboard">
            <a:extLst>
              <a:ext uri="{FF2B5EF4-FFF2-40B4-BE49-F238E27FC236}">
                <a16:creationId xmlns:a16="http://schemas.microsoft.com/office/drawing/2014/main" id="{D9A299F7-99FC-79DF-6F61-1E0601F6F2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559" r="47564" b="-1"/>
          <a:stretch/>
        </p:blipFill>
        <p:spPr>
          <a:xfrm>
            <a:off x="5143347" y="-10886"/>
            <a:ext cx="4000653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058" y="640080"/>
            <a:ext cx="8190312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6018" y="960109"/>
            <a:ext cx="7708392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492" y="1444741"/>
            <a:ext cx="7018398" cy="10419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000" b="1" kern="1200" dirty="0">
                <a:solidFill>
                  <a:schemeClr val="tx1"/>
                </a:solidFill>
                <a:latin typeface="Amasis MT Pro" panose="02040504050005020304" pitchFamily="18" charset="0"/>
              </a:rPr>
              <a:t>Be Careful with Electricity!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492" y="2701427"/>
            <a:ext cx="3362493" cy="966005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masis MT Pro" panose="02040504050005020304" pitchFamily="18" charset="0"/>
              </a:rPr>
              <a:t>Electricity is powerful.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912A9C-D8D5-231F-7B38-AD761CB017F0}"/>
              </a:ext>
            </a:extLst>
          </p:cNvPr>
          <p:cNvSpPr txBox="1"/>
          <p:nvPr/>
        </p:nvSpPr>
        <p:spPr>
          <a:xfrm>
            <a:off x="4692015" y="2701427"/>
            <a:ext cx="3606411" cy="12019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masis MT Pro" panose="02040504050005020304" pitchFamily="18" charset="0"/>
              </a:rPr>
              <a:t>Always turn off the power before fixing electrical things.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88A903-70EB-03AD-A497-AACC59AE6B5F}"/>
              </a:ext>
            </a:extLst>
          </p:cNvPr>
          <p:cNvSpPr txBox="1"/>
          <p:nvPr/>
        </p:nvSpPr>
        <p:spPr>
          <a:xfrm>
            <a:off x="1805412" y="3987461"/>
            <a:ext cx="630247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masis MT Pro" panose="02040504050005020304" pitchFamily="18" charset="0"/>
              </a:rPr>
              <a:t>Never touch wires with wet hands and use batteries the right 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0742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b="1" kern="1200" dirty="0">
                <a:solidFill>
                  <a:srgbClr val="FFFFFF"/>
                </a:solidFill>
                <a:latin typeface="Amasis MT Pro" panose="02040504050005020304" pitchFamily="18" charset="0"/>
              </a:rPr>
              <a:t>Recap: Why Circuits and Electricity Are Cool!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6345"/>
            <a:ext cx="3823335" cy="391061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Amasis MT Pro" panose="02040504050005020304" pitchFamily="18" charset="0"/>
              </a:rPr>
              <a:t>Electricity is the energy that makes everything work.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808695-610B-146C-78BD-933AD7FC4ED6}"/>
              </a:ext>
            </a:extLst>
          </p:cNvPr>
          <p:cNvSpPr txBox="1"/>
          <p:nvPr/>
        </p:nvSpPr>
        <p:spPr>
          <a:xfrm>
            <a:off x="4692015" y="2266345"/>
            <a:ext cx="3823335" cy="3910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Amasis MT Pro" panose="02040504050005020304" pitchFamily="18" charset="0"/>
              </a:rPr>
              <a:t>Understanding circuits helps us see why things turn on and how they stay powered up.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335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Amasis MT Pro</vt:lpstr>
      <vt:lpstr>Arial</vt:lpstr>
      <vt:lpstr>Calibri</vt:lpstr>
      <vt:lpstr>Office Theme</vt:lpstr>
      <vt:lpstr>Understanding Electricity and Circuits!</vt:lpstr>
      <vt:lpstr>Essential Question</vt:lpstr>
      <vt:lpstr>What Is Electricity?</vt:lpstr>
      <vt:lpstr>How Does Electricity Move?</vt:lpstr>
      <vt:lpstr>What is a circuit?</vt:lpstr>
      <vt:lpstr>Types of Circuits</vt:lpstr>
      <vt:lpstr>Why are circuits important?</vt:lpstr>
      <vt:lpstr>Be Careful with Electricity!</vt:lpstr>
      <vt:lpstr>Recap: Why Circuits and Electricity Are Cool!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Substitute Teacher</dc:creator>
  <cp:keywords/>
  <dc:description>generated using python-pptx</dc:description>
  <cp:lastModifiedBy>John mark Barbado</cp:lastModifiedBy>
  <cp:revision>2</cp:revision>
  <dcterms:created xsi:type="dcterms:W3CDTF">2013-01-27T09:14:16Z</dcterms:created>
  <dcterms:modified xsi:type="dcterms:W3CDTF">2025-05-09T19:42:19Z</dcterms:modified>
  <cp:category/>
</cp:coreProperties>
</file>