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3" r:id="rId17"/>
    <p:sldId id="272" r:id="rId18"/>
    <p:sldId id="270"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5C336A-DF02-4B50-88BA-E5FCAC218784}"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7217B6-D3A2-4A48-94A9-B7D1B3A4B142}" type="slidenum">
              <a:rPr lang="en-US" smtClean="0"/>
              <a:t>‹#›</a:t>
            </a:fld>
            <a:endParaRPr lang="en-US"/>
          </a:p>
        </p:txBody>
      </p:sp>
    </p:spTree>
    <p:extLst>
      <p:ext uri="{BB962C8B-B14F-4D97-AF65-F5344CB8AC3E}">
        <p14:creationId xmlns:p14="http://schemas.microsoft.com/office/powerpoint/2010/main" val="3367702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a:t>Rome://settings/searchEngines</a:t>
            </a:r>
          </a:p>
          <a:p>
            <a:r>
              <a:rPr lang="en-US" baseline="30000" dirty="0"/>
              <a:t>	default-search					</a:t>
            </a:r>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r>
              <a:rPr lang="en-US" baseline="30000" dirty="0"/>
              <a:t>Rome://settings/searchEngines</a:t>
            </a:r>
          </a:p>
          <a:p>
            <a:r>
              <a:rPr lang="en-US" baseline="30000" dirty="0"/>
              <a:t>	Shop					</a:t>
            </a:r>
          </a:p>
          <a:p>
            <a:endParaRPr lang="en-US" baseline="30000" dirty="0"/>
          </a:p>
          <a:p>
            <a:r>
              <a:rPr lang="en-US" baseline="30000" dirty="0"/>
              <a:t>08462-3203-4d6e-b7e5-0db28a4e4b8b</a:t>
            </a:r>
          </a:p>
          <a:p>
            <a:endParaRPr lang="en-US" baseline="30000" dirty="0"/>
          </a:p>
        </p:txBody>
      </p:sp>
      <p:sp>
        <p:nvSpPr>
          <p:cNvPr id="4" name="Slide Number Placeholder 3"/>
          <p:cNvSpPr>
            <a:spLocks noGrp="1"/>
          </p:cNvSpPr>
          <p:nvPr>
            <p:ph type="sldNum" sz="quarter" idx="5"/>
          </p:nvPr>
        </p:nvSpPr>
        <p:spPr/>
        <p:txBody>
          <a:bodyPr/>
          <a:lstStyle/>
          <a:p>
            <a:fld id="{F47217B6-D3A2-4A48-94A9-B7D1B3A4B142}" type="slidenum">
              <a:rPr lang="en-US" smtClean="0"/>
              <a:t>8</a:t>
            </a:fld>
            <a:endParaRPr lang="en-US"/>
          </a:p>
        </p:txBody>
      </p:sp>
    </p:spTree>
    <p:extLst>
      <p:ext uri="{BB962C8B-B14F-4D97-AF65-F5344CB8AC3E}">
        <p14:creationId xmlns:p14="http://schemas.microsoft.com/office/powerpoint/2010/main" val="3211338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7217B6-D3A2-4A48-94A9-B7D1B3A4B142}" type="slidenum">
              <a:rPr lang="en-US" smtClean="0"/>
              <a:t>10</a:t>
            </a:fld>
            <a:endParaRPr lang="en-US"/>
          </a:p>
        </p:txBody>
      </p:sp>
    </p:spTree>
    <p:extLst>
      <p:ext uri="{BB962C8B-B14F-4D97-AF65-F5344CB8AC3E}">
        <p14:creationId xmlns:p14="http://schemas.microsoft.com/office/powerpoint/2010/main" val="203011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7217B6-D3A2-4A48-94A9-B7D1B3A4B142}" type="slidenum">
              <a:rPr lang="en-US" smtClean="0"/>
              <a:t>17</a:t>
            </a:fld>
            <a:endParaRPr lang="en-US"/>
          </a:p>
        </p:txBody>
      </p:sp>
    </p:spTree>
    <p:extLst>
      <p:ext uri="{BB962C8B-B14F-4D97-AF65-F5344CB8AC3E}">
        <p14:creationId xmlns:p14="http://schemas.microsoft.com/office/powerpoint/2010/main" val="2675129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2/17/2025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09437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2/17/2025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27574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2/17/2025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71542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2/17/2025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0577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2/17/2025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99306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2/17/2025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62585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2/17/2025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14817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2/17/2025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389011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2/17/2025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99986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2/17/2025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35525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2/17/2025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05330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2/17/2025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4126029757"/>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australiangeographic.com.au/wp-content/uploads/2021/03/shutterstock_755632231-scaled.jp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images.fineartamerica.com/images/artworkimages/mediumlarge/1/5-waning-gibbous-moon-eckhard-slawik.jpg"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moon.nasa.gov/internal_resources/362/"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nineplanets.org/wp-content/uploads/2020/11/20-300x225.jpg"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wikihow.com/images/thumb/a/af/Tell-Whether-the-Moon-Is-Waxing-or-Waning-Step-7-Version-2.jpg/aid815401-728px-Tell-Whether-the-Moon-Is-Waxing-or-Waning-Step-7-Version-2.jpg"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c8.alamy.com/comp/2ADD3DB/phases-of-the-moon-as-seen-from-space-illustration-as-the-moon-orbits-the-earth-the-amount-of-sunlight-seen-on-its-visible-hemisphere-varies-in-a-r-2ADD3DB.jpg"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static.vecteezy.com/system/resources/previews/006/355/400/original/phases-of-the-moon-lunar-phase-earth-and-sun-luna-the-lunar-cycle-change-night-sky-infographic-eclipse-concept-planets-in-solar-system-cartoon-illustration-vector.jpg"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earth-and-space.weebly.com/uploads/1/8/3/8/18384463/_4350640_orig.jpg"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al.com/resizer/UiyEWDgYEn1Zm9627amaL-asCDc=/1280x0/smart/advancelocal-adapter-image-uploads.s3.amazonaws.com/image.al.com/home/bama-media/width2048/img/news_impact/photo/new-moonjpg-6f1bdebaead0107e.jpg"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astronomy.robpettengill.org/photos/slides/Moon2808WaxGib150922.jpg"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s7d5.scene7.com/is/image/Orion/ap595_7102011?scl=1"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1E0DC6F-DB0E-DBE1-8178-AE81BC6B9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Full Moon">
            <a:extLst>
              <a:ext uri="{FF2B5EF4-FFF2-40B4-BE49-F238E27FC236}">
                <a16:creationId xmlns:a16="http://schemas.microsoft.com/office/drawing/2014/main" id="{0F81BE74-DA50-855F-E0B9-F0781920A1D0}"/>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3"/>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84D07BF5-D29E-918E-55FE-747AF2A0E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66726" cy="685800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13F74B-FA79-3749-7897-B343157E568F}"/>
              </a:ext>
            </a:extLst>
          </p:cNvPr>
          <p:cNvSpPr>
            <a:spLocks noGrp="1"/>
          </p:cNvSpPr>
          <p:nvPr>
            <p:ph type="ctrTitle"/>
          </p:nvPr>
        </p:nvSpPr>
        <p:spPr>
          <a:xfrm>
            <a:off x="441035" y="964643"/>
            <a:ext cx="3688838" cy="1306610"/>
          </a:xfrm>
        </p:spPr>
        <p:txBody>
          <a:bodyPr anchor="t">
            <a:normAutofit/>
          </a:bodyPr>
          <a:lstStyle/>
          <a:p>
            <a:pPr algn="l"/>
            <a:r>
              <a:rPr lang="en-US" sz="4400" dirty="0">
                <a:latin typeface="Amasis MT Pro" panose="02040504050005020304" pitchFamily="18" charset="0"/>
              </a:rPr>
              <a:t>The Phases of the Moon</a:t>
            </a:r>
          </a:p>
        </p:txBody>
      </p:sp>
      <p:sp>
        <p:nvSpPr>
          <p:cNvPr id="3" name="Subtitle 2">
            <a:extLst>
              <a:ext uri="{FF2B5EF4-FFF2-40B4-BE49-F238E27FC236}">
                <a16:creationId xmlns:a16="http://schemas.microsoft.com/office/drawing/2014/main" id="{F5AE099C-5286-3AA6-268D-DDE5FDCFA58B}"/>
              </a:ext>
            </a:extLst>
          </p:cNvPr>
          <p:cNvSpPr>
            <a:spLocks noGrp="1"/>
          </p:cNvSpPr>
          <p:nvPr>
            <p:ph type="subTitle" idx="1"/>
          </p:nvPr>
        </p:nvSpPr>
        <p:spPr>
          <a:xfrm>
            <a:off x="471172" y="2150348"/>
            <a:ext cx="3424382" cy="3415362"/>
          </a:xfrm>
        </p:spPr>
        <p:txBody>
          <a:bodyPr anchor="b">
            <a:normAutofit/>
          </a:bodyPr>
          <a:lstStyle/>
          <a:p>
            <a:pPr marL="0" marR="0" algn="l">
              <a:lnSpc>
                <a:spcPct val="110000"/>
              </a:lnSpc>
              <a:spcAft>
                <a:spcPts val="800"/>
              </a:spcAft>
            </a:pPr>
            <a:r>
              <a:rPr lang="en-US" sz="1400" b="1" kern="0" dirty="0">
                <a:effectLst/>
                <a:latin typeface="Times New Roman" panose="02020603050405020304" pitchFamily="18" charset="0"/>
                <a:ea typeface="Times New Roman" panose="02020603050405020304" pitchFamily="18" charset="0"/>
                <a:cs typeface="Times New Roman" panose="02020603050405020304" pitchFamily="18" charset="0"/>
              </a:rPr>
              <a:t>Florida Benchmark:</a:t>
            </a:r>
            <a:br>
              <a:rPr lang="en-US" sz="14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400" kern="0" dirty="0">
                <a:effectLst/>
                <a:latin typeface="Times New Roman" panose="02020603050405020304" pitchFamily="18" charset="0"/>
                <a:ea typeface="Times New Roman" panose="02020603050405020304" pitchFamily="18" charset="0"/>
                <a:cs typeface="Times New Roman" panose="02020603050405020304" pitchFamily="18" charset="0"/>
              </a:rPr>
              <a:t>• SC.4.E.5.2: Describe the changes in the observable shape of the Moon over the course of about a month.</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a:lnSpc>
                <a:spcPct val="110000"/>
              </a:lnSpc>
              <a:spcAft>
                <a:spcPts val="800"/>
              </a:spcAft>
            </a:pPr>
            <a:r>
              <a:rPr lang="en-US" sz="1400" b="1" kern="0" dirty="0">
                <a:effectLst/>
                <a:latin typeface="Times New Roman" panose="02020603050405020304" pitchFamily="18" charset="0"/>
                <a:ea typeface="Times New Roman" panose="02020603050405020304" pitchFamily="18" charset="0"/>
                <a:cs typeface="Times New Roman" panose="02020603050405020304" pitchFamily="18" charset="0"/>
              </a:rPr>
              <a:t>Next Generation Science Standards (NGSS):</a:t>
            </a:r>
            <a:br>
              <a:rPr lang="en-US" sz="14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400" kern="0" dirty="0">
                <a:effectLst/>
                <a:latin typeface="Times New Roman" panose="02020603050405020304" pitchFamily="18" charset="0"/>
                <a:ea typeface="Times New Roman" panose="02020603050405020304" pitchFamily="18" charset="0"/>
                <a:cs typeface="Times New Roman" panose="02020603050405020304" pitchFamily="18" charset="0"/>
              </a:rPr>
              <a:t>• MS-ESS1-1: Develop and use a model of the Earth-Sun-Moon system to describe the cyclic patterns of lunar phases, eclipses of the Sun and Moon, and seasons.</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ct val="110000"/>
              </a:lnSpc>
            </a:pPr>
            <a:endParaRPr lang="en-US" sz="1400" dirty="0"/>
          </a:p>
        </p:txBody>
      </p:sp>
    </p:spTree>
    <p:extLst>
      <p:ext uri="{BB962C8B-B14F-4D97-AF65-F5344CB8AC3E}">
        <p14:creationId xmlns:p14="http://schemas.microsoft.com/office/powerpoint/2010/main" val="158919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mute="1">
                <p:cTn id="31" repeatCount="indefinite" fill="hold" display="0">
                  <p:stCondLst>
                    <p:cond delay="indefinite"/>
                  </p:stCondLst>
                </p:cTn>
                <p:tgtEl>
                  <p:spTgt spid="4"/>
                </p:tgtEl>
              </p:cMediaNode>
            </p:vide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90" name="Rectangle 7189">
            <a:extLst>
              <a:ext uri="{FF2B5EF4-FFF2-40B4-BE49-F238E27FC236}">
                <a16:creationId xmlns:a16="http://schemas.microsoft.com/office/drawing/2014/main" id="{92CC1E4F-F1F0-B945-BE50-C72A7103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7170" name="Picture 2" descr="A moon and stars in the sky&#10;&#10;Description automatically generated">
            <a:extLst>
              <a:ext uri="{FF2B5EF4-FFF2-40B4-BE49-F238E27FC236}">
                <a16:creationId xmlns:a16="http://schemas.microsoft.com/office/drawing/2014/main" id="{9123C17C-AFA1-472E-9E84-9A3EFCE8BC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128" r="13301"/>
          <a:stretch/>
        </p:blipFill>
        <p:spPr bwMode="auto">
          <a:xfrm>
            <a:off x="20" y="10"/>
            <a:ext cx="772339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7E29041-B724-3D60-CFF0-348298E1A47B}"/>
              </a:ext>
            </a:extLst>
          </p:cNvPr>
          <p:cNvSpPr>
            <a:spLocks noGrp="1"/>
          </p:cNvSpPr>
          <p:nvPr>
            <p:ph idx="1"/>
          </p:nvPr>
        </p:nvSpPr>
        <p:spPr>
          <a:xfrm>
            <a:off x="8048833" y="1025722"/>
            <a:ext cx="3817746" cy="4806555"/>
          </a:xfrm>
        </p:spPr>
        <p:txBody>
          <a:bodyPr>
            <a:noAutofit/>
          </a:bodyPr>
          <a:lstStyle/>
          <a:p>
            <a:pPr marL="0" indent="0">
              <a:buNone/>
            </a:pPr>
            <a:r>
              <a:rPr lang="en-US" sz="2800" b="1" dirty="0"/>
              <a:t>5. Full Moon</a:t>
            </a:r>
            <a:r>
              <a:rPr lang="en-US" sz="2800" dirty="0"/>
              <a:t> – The entire face of the Moon is lit. The Full Moon occurs when the entire face of the Moon is lit by the Sun, as they are aligned on opposite sides of Earth</a:t>
            </a:r>
          </a:p>
        </p:txBody>
      </p:sp>
      <p:sp>
        <p:nvSpPr>
          <p:cNvPr id="5" name="TextBox 4">
            <a:extLst>
              <a:ext uri="{FF2B5EF4-FFF2-40B4-BE49-F238E27FC236}">
                <a16:creationId xmlns:a16="http://schemas.microsoft.com/office/drawing/2014/main" id="{0E86AF78-3B2E-E4BD-7B5D-7EE093E7C373}"/>
              </a:ext>
            </a:extLst>
          </p:cNvPr>
          <p:cNvSpPr txBox="1"/>
          <p:nvPr/>
        </p:nvSpPr>
        <p:spPr>
          <a:xfrm>
            <a:off x="78659" y="6407863"/>
            <a:ext cx="6135328" cy="369332"/>
          </a:xfrm>
          <a:prstGeom prst="rect">
            <a:avLst/>
          </a:prstGeom>
          <a:noFill/>
        </p:spPr>
        <p:txBody>
          <a:bodyPr wrap="square">
            <a:spAutoFit/>
          </a:bodyPr>
          <a:lstStyle/>
          <a:p>
            <a:r>
              <a:rPr lang="en-US" dirty="0">
                <a:hlinkClick r:id="rId4"/>
              </a:rPr>
              <a:t>shutterstock_755632231-scaled.jpg (2560×1536)</a:t>
            </a:r>
            <a:endParaRPr lang="en-US" dirty="0"/>
          </a:p>
        </p:txBody>
      </p:sp>
    </p:spTree>
    <p:extLst>
      <p:ext uri="{BB962C8B-B14F-4D97-AF65-F5344CB8AC3E}">
        <p14:creationId xmlns:p14="http://schemas.microsoft.com/office/powerpoint/2010/main" val="270765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92CC1E4F-F1F0-B945-BE50-C72A7103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Image result for Waning Gibbous – The Moon starts shrinking.">
            <a:extLst>
              <a:ext uri="{FF2B5EF4-FFF2-40B4-BE49-F238E27FC236}">
                <a16:creationId xmlns:a16="http://schemas.microsoft.com/office/drawing/2014/main" id="{F07723FB-440A-A4AD-A35D-509D98628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4" r="-1" b="-1"/>
          <a:stretch/>
        </p:blipFill>
        <p:spPr bwMode="auto">
          <a:xfrm>
            <a:off x="1" y="10"/>
            <a:ext cx="6373368"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7237F3E-D85F-B5F1-3993-87AEF83A7B3F}"/>
              </a:ext>
            </a:extLst>
          </p:cNvPr>
          <p:cNvSpPr>
            <a:spLocks noGrp="1"/>
          </p:cNvSpPr>
          <p:nvPr>
            <p:ph idx="1"/>
          </p:nvPr>
        </p:nvSpPr>
        <p:spPr>
          <a:xfrm>
            <a:off x="6852976" y="874207"/>
            <a:ext cx="4631729" cy="5435153"/>
          </a:xfrm>
        </p:spPr>
        <p:txBody>
          <a:bodyPr>
            <a:normAutofit/>
          </a:bodyPr>
          <a:lstStyle/>
          <a:p>
            <a:pPr marL="0" indent="0">
              <a:buNone/>
            </a:pPr>
            <a:r>
              <a:rPr lang="en-US" sz="2800" b="1" dirty="0"/>
              <a:t>6. Waning Gibbous</a:t>
            </a:r>
            <a:r>
              <a:rPr lang="en-US" sz="2800" dirty="0"/>
              <a:t> – The Moon starts shrinking. The Waning Gibbous phase is when the lit-up part of the Moon's face shrinks from about 100% to 50%. It starts just after Full Moon and lasts until the Third Quarter Moon</a:t>
            </a:r>
          </a:p>
        </p:txBody>
      </p:sp>
      <p:sp>
        <p:nvSpPr>
          <p:cNvPr id="5" name="TextBox 4">
            <a:extLst>
              <a:ext uri="{FF2B5EF4-FFF2-40B4-BE49-F238E27FC236}">
                <a16:creationId xmlns:a16="http://schemas.microsoft.com/office/drawing/2014/main" id="{1A81B654-7F2D-108D-4731-EA2AB5F3CA05}"/>
              </a:ext>
            </a:extLst>
          </p:cNvPr>
          <p:cNvSpPr txBox="1"/>
          <p:nvPr/>
        </p:nvSpPr>
        <p:spPr>
          <a:xfrm>
            <a:off x="119021" y="6397850"/>
            <a:ext cx="6135328" cy="369332"/>
          </a:xfrm>
          <a:prstGeom prst="rect">
            <a:avLst/>
          </a:prstGeom>
          <a:noFill/>
        </p:spPr>
        <p:txBody>
          <a:bodyPr wrap="square">
            <a:spAutoFit/>
          </a:bodyPr>
          <a:lstStyle/>
          <a:p>
            <a:r>
              <a:rPr lang="en-US" dirty="0">
                <a:hlinkClick r:id="rId3"/>
              </a:rPr>
              <a:t>5-waning-gibbous-moon-eckhard-slawik.jpg (900×900)</a:t>
            </a:r>
            <a:endParaRPr lang="en-US" dirty="0"/>
          </a:p>
        </p:txBody>
      </p:sp>
    </p:spTree>
    <p:extLst>
      <p:ext uri="{BB962C8B-B14F-4D97-AF65-F5344CB8AC3E}">
        <p14:creationId xmlns:p14="http://schemas.microsoft.com/office/powerpoint/2010/main" val="173055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92CC1E4F-F1F0-B945-BE50-C72A7103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a:extLst>
              <a:ext uri="{FF2B5EF4-FFF2-40B4-BE49-F238E27FC236}">
                <a16:creationId xmlns:a16="http://schemas.microsoft.com/office/drawing/2014/main" id="{DD568C5F-754B-2B5A-D017-A89DE8F06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1016"/>
          <a:stretch/>
        </p:blipFill>
        <p:spPr bwMode="auto">
          <a:xfrm>
            <a:off x="1" y="10"/>
            <a:ext cx="6373368"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28481D3-943A-C9AE-C03A-A4FB86167704}"/>
              </a:ext>
            </a:extLst>
          </p:cNvPr>
          <p:cNvSpPr>
            <a:spLocks noGrp="1"/>
          </p:cNvSpPr>
          <p:nvPr>
            <p:ph idx="1"/>
          </p:nvPr>
        </p:nvSpPr>
        <p:spPr>
          <a:xfrm>
            <a:off x="7123017" y="994787"/>
            <a:ext cx="4361688" cy="5314573"/>
          </a:xfrm>
        </p:spPr>
        <p:txBody>
          <a:bodyPr>
            <a:normAutofit/>
          </a:bodyPr>
          <a:lstStyle/>
          <a:p>
            <a:pPr marL="0" indent="0">
              <a:buNone/>
            </a:pPr>
            <a:r>
              <a:rPr lang="en-US" sz="2800" b="1" dirty="0"/>
              <a:t>7. Last Quarter</a:t>
            </a:r>
            <a:r>
              <a:rPr lang="en-US" sz="2800" dirty="0"/>
              <a:t> – Half of the Moon is visible again. During the Last Quarter Moon phase, half of the Moon's visible surface is illuminated, appearing as a crescent shape. It is also known as the Third Quarter Moon.</a:t>
            </a:r>
          </a:p>
        </p:txBody>
      </p:sp>
      <p:sp>
        <p:nvSpPr>
          <p:cNvPr id="5" name="TextBox 4">
            <a:extLst>
              <a:ext uri="{FF2B5EF4-FFF2-40B4-BE49-F238E27FC236}">
                <a16:creationId xmlns:a16="http://schemas.microsoft.com/office/drawing/2014/main" id="{69070FEB-D996-76AB-8D5E-EEE617CF1D5A}"/>
              </a:ext>
            </a:extLst>
          </p:cNvPr>
          <p:cNvSpPr txBox="1"/>
          <p:nvPr/>
        </p:nvSpPr>
        <p:spPr>
          <a:xfrm>
            <a:off x="119426" y="6375728"/>
            <a:ext cx="6134518" cy="369332"/>
          </a:xfrm>
          <a:prstGeom prst="rect">
            <a:avLst/>
          </a:prstGeom>
          <a:noFill/>
        </p:spPr>
        <p:txBody>
          <a:bodyPr wrap="square">
            <a:spAutoFit/>
          </a:bodyPr>
          <a:lstStyle/>
          <a:p>
            <a:r>
              <a:rPr lang="en-US" dirty="0">
                <a:hlinkClick r:id="rId3"/>
              </a:rPr>
              <a:t>362 (640×613)</a:t>
            </a:r>
            <a:endParaRPr lang="en-US" dirty="0"/>
          </a:p>
        </p:txBody>
      </p:sp>
    </p:spTree>
    <p:extLst>
      <p:ext uri="{BB962C8B-B14F-4D97-AF65-F5344CB8AC3E}">
        <p14:creationId xmlns:p14="http://schemas.microsoft.com/office/powerpoint/2010/main" val="98123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4" name="Rectangle 10253">
            <a:extLst>
              <a:ext uri="{FF2B5EF4-FFF2-40B4-BE49-F238E27FC236}">
                <a16:creationId xmlns:a16="http://schemas.microsoft.com/office/drawing/2014/main" id="{92CC1E4F-F1F0-B945-BE50-C72A7103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a:extLst>
              <a:ext uri="{FF2B5EF4-FFF2-40B4-BE49-F238E27FC236}">
                <a16:creationId xmlns:a16="http://schemas.microsoft.com/office/drawing/2014/main" id="{773685C4-0C69-F6D1-25FB-3A7D8A8B52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0"/>
          <a:stretch/>
        </p:blipFill>
        <p:spPr bwMode="auto">
          <a:xfrm>
            <a:off x="1" y="10"/>
            <a:ext cx="6373368"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C9B1ACA-12B4-E5BB-A84F-663693340A3A}"/>
              </a:ext>
            </a:extLst>
          </p:cNvPr>
          <p:cNvSpPr>
            <a:spLocks noGrp="1"/>
          </p:cNvSpPr>
          <p:nvPr>
            <p:ph idx="1"/>
          </p:nvPr>
        </p:nvSpPr>
        <p:spPr>
          <a:xfrm>
            <a:off x="7123017" y="1004835"/>
            <a:ext cx="4361688" cy="5304525"/>
          </a:xfrm>
        </p:spPr>
        <p:txBody>
          <a:bodyPr>
            <a:normAutofit fontScale="92500" lnSpcReduction="10000"/>
          </a:bodyPr>
          <a:lstStyle/>
          <a:p>
            <a:pPr marL="0" indent="0">
              <a:buNone/>
            </a:pPr>
            <a:r>
              <a:rPr lang="en-US" sz="2800" b="1" dirty="0"/>
              <a:t>8. Waning Crescent</a:t>
            </a:r>
            <a:r>
              <a:rPr lang="en-US" sz="2800" dirty="0"/>
              <a:t> – A small sliver of light remains. The waning crescent is a delicate sliver of light in the pre-dawn sky, marks the final stage of the moon’s monthly journey. This phase holds deep meaning and significance across cultures and sciences alike.</a:t>
            </a:r>
          </a:p>
        </p:txBody>
      </p:sp>
      <p:sp>
        <p:nvSpPr>
          <p:cNvPr id="5" name="TextBox 4">
            <a:extLst>
              <a:ext uri="{FF2B5EF4-FFF2-40B4-BE49-F238E27FC236}">
                <a16:creationId xmlns:a16="http://schemas.microsoft.com/office/drawing/2014/main" id="{B44C6156-263D-3CA9-AF40-94E253697C8B}"/>
              </a:ext>
            </a:extLst>
          </p:cNvPr>
          <p:cNvSpPr txBox="1"/>
          <p:nvPr/>
        </p:nvSpPr>
        <p:spPr>
          <a:xfrm>
            <a:off x="68827" y="6365895"/>
            <a:ext cx="3384362" cy="369332"/>
          </a:xfrm>
          <a:prstGeom prst="rect">
            <a:avLst/>
          </a:prstGeom>
          <a:noFill/>
        </p:spPr>
        <p:txBody>
          <a:bodyPr wrap="square">
            <a:spAutoFit/>
          </a:bodyPr>
          <a:lstStyle/>
          <a:p>
            <a:r>
              <a:rPr lang="en-US" dirty="0">
                <a:hlinkClick r:id="rId3"/>
              </a:rPr>
              <a:t>20-300x225.jpg (300×225)</a:t>
            </a:r>
            <a:endParaRPr lang="en-US" dirty="0"/>
          </a:p>
        </p:txBody>
      </p:sp>
    </p:spTree>
    <p:extLst>
      <p:ext uri="{BB962C8B-B14F-4D97-AF65-F5344CB8AC3E}">
        <p14:creationId xmlns:p14="http://schemas.microsoft.com/office/powerpoint/2010/main" val="21348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82" name="Rectangle 11281">
            <a:extLst>
              <a:ext uri="{FF2B5EF4-FFF2-40B4-BE49-F238E27FC236}">
                <a16:creationId xmlns:a16="http://schemas.microsoft.com/office/drawing/2014/main" id="{BA2AFC67-0973-EC0D-F14E-710D701B2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9" name="Picture 5" descr="How to Tell Whether the Moon Is Waxing or Waning | How to do it">
            <a:extLst>
              <a:ext uri="{FF2B5EF4-FFF2-40B4-BE49-F238E27FC236}">
                <a16:creationId xmlns:a16="http://schemas.microsoft.com/office/drawing/2014/main" id="{8AB602EB-5370-DD5E-AA0E-295DE07AD7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90" r="10151" b="4615"/>
          <a:stretch/>
        </p:blipFill>
        <p:spPr bwMode="auto">
          <a:xfrm>
            <a:off x="4752550" y="10"/>
            <a:ext cx="743945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942EB49-60FA-3448-26B6-00B8C58E7A3B}"/>
              </a:ext>
            </a:extLst>
          </p:cNvPr>
          <p:cNvSpPr>
            <a:spLocks noGrp="1"/>
          </p:cNvSpPr>
          <p:nvPr>
            <p:ph type="title"/>
          </p:nvPr>
        </p:nvSpPr>
        <p:spPr>
          <a:xfrm>
            <a:off x="614681" y="603504"/>
            <a:ext cx="3553412" cy="1527048"/>
          </a:xfrm>
        </p:spPr>
        <p:txBody>
          <a:bodyPr anchor="b">
            <a:normAutofit/>
          </a:bodyPr>
          <a:lstStyle/>
          <a:p>
            <a:r>
              <a:rPr lang="en-US" dirty="0">
                <a:latin typeface="Amasis MT Pro" panose="02040504050005020304" pitchFamily="18" charset="0"/>
              </a:rPr>
              <a:t>Waxing vs. Waning</a:t>
            </a:r>
          </a:p>
        </p:txBody>
      </p:sp>
      <p:sp>
        <p:nvSpPr>
          <p:cNvPr id="4" name="Rectangle 1">
            <a:extLst>
              <a:ext uri="{FF2B5EF4-FFF2-40B4-BE49-F238E27FC236}">
                <a16:creationId xmlns:a16="http://schemas.microsoft.com/office/drawing/2014/main" id="{63B594F0-6802-3065-06E3-44CCB0505A39}"/>
              </a:ext>
            </a:extLst>
          </p:cNvPr>
          <p:cNvSpPr>
            <a:spLocks noGrp="1" noChangeArrowheads="1"/>
          </p:cNvSpPr>
          <p:nvPr>
            <p:ph idx="1"/>
          </p:nvPr>
        </p:nvSpPr>
        <p:spPr bwMode="auto">
          <a:xfrm>
            <a:off x="614680" y="2212848"/>
            <a:ext cx="3553413" cy="412242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Char char="•"/>
              <a:tabLst/>
            </a:pPr>
            <a:r>
              <a:rPr kumimoji="0" lang="en-US" altLang="en-US" sz="1800" b="0" i="1" u="none" strike="noStrike" cap="none" normalizeH="0" baseline="0" dirty="0">
                <a:ln>
                  <a:noFill/>
                </a:ln>
                <a:effectLst/>
                <a:latin typeface="Arial" panose="020B0604020202020204" pitchFamily="34" charset="0"/>
              </a:rPr>
              <a:t>Waxing</a:t>
            </a:r>
            <a:r>
              <a:rPr kumimoji="0" lang="en-US" altLang="en-US" sz="1800" b="0" i="0" u="none" strike="noStrike" cap="none" normalizeH="0" baseline="0" dirty="0">
                <a:ln>
                  <a:noFill/>
                </a:ln>
                <a:effectLst/>
                <a:latin typeface="Arial" panose="020B0604020202020204" pitchFamily="34" charset="0"/>
              </a:rPr>
              <a:t> means the Moon is </a:t>
            </a:r>
            <a:r>
              <a:rPr kumimoji="0" lang="en-US" altLang="en-US" sz="1800" b="1" i="0" u="none" strike="noStrike" cap="none" normalizeH="0" baseline="0" dirty="0">
                <a:ln>
                  <a:noFill/>
                </a:ln>
                <a:effectLst/>
                <a:latin typeface="Arial" panose="020B0604020202020204" pitchFamily="34" charset="0"/>
              </a:rPr>
              <a:t>getting bigger</a:t>
            </a:r>
            <a:r>
              <a:rPr kumimoji="0" lang="en-US" altLang="en-US" sz="1800" b="0" i="0" u="none" strike="noStrike" cap="none" normalizeH="0" baseline="0" dirty="0">
                <a:ln>
                  <a:noFill/>
                </a:ln>
                <a:effectLst/>
                <a:latin typeface="Arial" panose="020B0604020202020204" pitchFamily="34" charset="0"/>
              </a:rPr>
              <a:t> (light on the right).</a:t>
            </a:r>
          </a:p>
          <a:p>
            <a:pPr marL="0" marR="0" lvl="0" indent="0" defTabSz="914400" rtl="0" eaLnBrk="0" fontAlgn="base" latinLnBrk="0" hangingPunct="0">
              <a:spcBef>
                <a:spcPct val="0"/>
              </a:spcBef>
              <a:spcAft>
                <a:spcPts val="600"/>
              </a:spcAft>
              <a:buClrTx/>
              <a:buSzTx/>
              <a:buFontTx/>
              <a:buChar char="•"/>
              <a:tabLst/>
            </a:pPr>
            <a:r>
              <a:rPr kumimoji="0" lang="en-US" altLang="en-US" sz="1800" b="0" i="1" u="none" strike="noStrike" cap="none" normalizeH="0" baseline="0" dirty="0">
                <a:ln>
                  <a:noFill/>
                </a:ln>
                <a:effectLst/>
                <a:latin typeface="Arial" panose="020B0604020202020204" pitchFamily="34" charset="0"/>
              </a:rPr>
              <a:t>Waning</a:t>
            </a:r>
            <a:r>
              <a:rPr kumimoji="0" lang="en-US" altLang="en-US" sz="1800" b="0" i="0" u="none" strike="noStrike" cap="none" normalizeH="0" baseline="0" dirty="0">
                <a:ln>
                  <a:noFill/>
                </a:ln>
                <a:effectLst/>
                <a:latin typeface="Arial" panose="020B0604020202020204" pitchFamily="34" charset="0"/>
              </a:rPr>
              <a:t> means the Moon is </a:t>
            </a:r>
            <a:r>
              <a:rPr kumimoji="0" lang="en-US" altLang="en-US" sz="1800" b="1" i="0" u="none" strike="noStrike" cap="none" normalizeH="0" baseline="0" dirty="0">
                <a:ln>
                  <a:noFill/>
                </a:ln>
                <a:effectLst/>
                <a:latin typeface="Arial" panose="020B0604020202020204" pitchFamily="34" charset="0"/>
              </a:rPr>
              <a:t>getting smaller</a:t>
            </a:r>
            <a:r>
              <a:rPr kumimoji="0" lang="en-US" altLang="en-US" sz="1800" b="0" i="0" u="none" strike="noStrike" cap="none" normalizeH="0" baseline="0" dirty="0">
                <a:ln>
                  <a:noFill/>
                </a:ln>
                <a:effectLst/>
                <a:latin typeface="Arial" panose="020B0604020202020204" pitchFamily="34" charset="0"/>
              </a:rPr>
              <a:t> (light on the left).</a:t>
            </a:r>
          </a:p>
          <a:p>
            <a:pPr marL="0" marR="0" lvl="0" indent="0" defTabSz="914400" rtl="0" eaLnBrk="0" fontAlgn="base" latinLnBrk="0" hangingPunct="0">
              <a:spcBef>
                <a:spcPct val="0"/>
              </a:spcBef>
              <a:spcAft>
                <a:spcPts val="600"/>
              </a:spcAft>
              <a:buClrTx/>
              <a:buSzTx/>
              <a:buFontTx/>
              <a:buChar char="•"/>
              <a:tabLst/>
            </a:pPr>
            <a:r>
              <a:rPr kumimoji="0" lang="en-US" altLang="en-US" sz="1800" b="0" i="0" u="none" strike="noStrike" cap="none" normalizeH="0" baseline="0" dirty="0">
                <a:ln>
                  <a:noFill/>
                </a:ln>
                <a:effectLst/>
                <a:latin typeface="Arial" panose="020B0604020202020204" pitchFamily="34" charset="0"/>
              </a:rPr>
              <a:t>A helpful trick: "Wax on, wane off!" </a:t>
            </a:r>
          </a:p>
        </p:txBody>
      </p:sp>
      <p:sp>
        <p:nvSpPr>
          <p:cNvPr id="7" name="TextBox 6">
            <a:extLst>
              <a:ext uri="{FF2B5EF4-FFF2-40B4-BE49-F238E27FC236}">
                <a16:creationId xmlns:a16="http://schemas.microsoft.com/office/drawing/2014/main" id="{42D87216-9C4E-A3AE-9144-6E1213F88795}"/>
              </a:ext>
            </a:extLst>
          </p:cNvPr>
          <p:cNvSpPr txBox="1"/>
          <p:nvPr/>
        </p:nvSpPr>
        <p:spPr>
          <a:xfrm>
            <a:off x="4752550" y="0"/>
            <a:ext cx="4672804" cy="523220"/>
          </a:xfrm>
          <a:prstGeom prst="rect">
            <a:avLst/>
          </a:prstGeom>
          <a:noFill/>
        </p:spPr>
        <p:txBody>
          <a:bodyPr wrap="square">
            <a:spAutoFit/>
          </a:bodyPr>
          <a:lstStyle/>
          <a:p>
            <a:r>
              <a:rPr lang="en-US" sz="1400" dirty="0">
                <a:hlinkClick r:id="rId3"/>
              </a:rPr>
              <a:t>aid815401-728px-Tell-Whether-the-Moon-Is-Waxing-or-Waning-Step-7-Version-2.jpg (728×546)</a:t>
            </a:r>
            <a:endParaRPr lang="en-US" sz="1400" dirty="0"/>
          </a:p>
        </p:txBody>
      </p:sp>
    </p:spTree>
    <p:extLst>
      <p:ext uri="{BB962C8B-B14F-4D97-AF65-F5344CB8AC3E}">
        <p14:creationId xmlns:p14="http://schemas.microsoft.com/office/powerpoint/2010/main" val="1388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additive="base">
                                        <p:cTn id="7" dur="500" fill="hold"/>
                                        <p:tgtEl>
                                          <p:spTgt spid="11269"/>
                                        </p:tgtEl>
                                        <p:attrNameLst>
                                          <p:attrName>ppt_x</p:attrName>
                                        </p:attrNameLst>
                                      </p:cBhvr>
                                      <p:tavLst>
                                        <p:tav tm="0">
                                          <p:val>
                                            <p:strVal val="#ppt_x"/>
                                          </p:val>
                                        </p:tav>
                                        <p:tav tm="100000">
                                          <p:val>
                                            <p:strVal val="#ppt_x"/>
                                          </p:val>
                                        </p:tav>
                                      </p:tavLst>
                                    </p:anim>
                                    <p:anim calcmode="lin" valueType="num">
                                      <p:cBhvr additive="base">
                                        <p:cTn id="8"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1000"/>
                                        <p:tgtEl>
                                          <p:spTgt spid="4">
                                            <p:txEl>
                                              <p:pRg st="2" end="2"/>
                                            </p:txEl>
                                          </p:spTgt>
                                        </p:tgtEl>
                                      </p:cBhvr>
                                    </p:animEffect>
                                    <p:anim calcmode="lin" valueType="num">
                                      <p:cBhvr>
                                        <p:cTn id="2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64D2207-AA67-DAD1-D42E-7A07328CA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6" name="Picture 5" descr="Red full moon">
            <a:extLst>
              <a:ext uri="{FF2B5EF4-FFF2-40B4-BE49-F238E27FC236}">
                <a16:creationId xmlns:a16="http://schemas.microsoft.com/office/drawing/2014/main" id="{C64DD8CE-4945-C946-B77A-342CD7356AA0}"/>
              </a:ext>
            </a:extLst>
          </p:cNvPr>
          <p:cNvPicPr>
            <a:picLocks noChangeAspect="1"/>
          </p:cNvPicPr>
          <p:nvPr/>
        </p:nvPicPr>
        <p:blipFill>
          <a:blip r:embed="rId2"/>
          <a:srcRect l="8397" r="37377" b="2"/>
          <a:stretch/>
        </p:blipFill>
        <p:spPr>
          <a:xfrm>
            <a:off x="727382" y="2008094"/>
            <a:ext cx="3494314" cy="4301265"/>
          </a:xfrm>
          <a:prstGeom prst="rect">
            <a:avLst/>
          </a:prstGeom>
        </p:spPr>
      </p:pic>
      <p:sp>
        <p:nvSpPr>
          <p:cNvPr id="2" name="Title 1">
            <a:extLst>
              <a:ext uri="{FF2B5EF4-FFF2-40B4-BE49-F238E27FC236}">
                <a16:creationId xmlns:a16="http://schemas.microsoft.com/office/drawing/2014/main" id="{92729B10-4C9E-1CD2-C05D-CFD07F0D5408}"/>
              </a:ext>
            </a:extLst>
          </p:cNvPr>
          <p:cNvSpPr>
            <a:spLocks noGrp="1"/>
          </p:cNvSpPr>
          <p:nvPr>
            <p:ph type="title"/>
          </p:nvPr>
        </p:nvSpPr>
        <p:spPr>
          <a:xfrm>
            <a:off x="614681" y="548639"/>
            <a:ext cx="3657600" cy="1294379"/>
          </a:xfrm>
        </p:spPr>
        <p:txBody>
          <a:bodyPr anchor="t">
            <a:normAutofit/>
          </a:bodyPr>
          <a:lstStyle/>
          <a:p>
            <a:r>
              <a:rPr lang="en-US" dirty="0">
                <a:latin typeface="Amasis MT Pro" panose="02040504050005020304" pitchFamily="18" charset="0"/>
              </a:rPr>
              <a:t>Vocabulary words:</a:t>
            </a:r>
          </a:p>
        </p:txBody>
      </p:sp>
      <p:sp>
        <p:nvSpPr>
          <p:cNvPr id="14" name="Rectangle 1">
            <a:extLst>
              <a:ext uri="{FF2B5EF4-FFF2-40B4-BE49-F238E27FC236}">
                <a16:creationId xmlns:a16="http://schemas.microsoft.com/office/drawing/2014/main" id="{338F521D-4453-1BC3-DA4D-EE62B4482938}"/>
              </a:ext>
            </a:extLst>
          </p:cNvPr>
          <p:cNvSpPr>
            <a:spLocks noGrp="1" noChangeArrowheads="1"/>
          </p:cNvSpPr>
          <p:nvPr>
            <p:ph idx="1"/>
          </p:nvPr>
        </p:nvSpPr>
        <p:spPr bwMode="auto">
          <a:xfrm>
            <a:off x="5015885" y="548638"/>
            <a:ext cx="6561437" cy="576072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t" anchorCtr="0" compatLnSpc="1">
            <a:prstTxWarp prst="textNoShape">
              <a:avLst/>
            </a:prstTxWarp>
            <a:normAutofit/>
          </a:bodyPr>
          <a:lstStyle/>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800" b="1" i="0" u="none" strike="noStrike" cap="none" normalizeH="0" baseline="0" dirty="0">
                <a:ln>
                  <a:noFill/>
                </a:ln>
                <a:effectLst/>
                <a:latin typeface="Amasis MT Pro" panose="02040504050005020304" pitchFamily="18" charset="0"/>
              </a:rPr>
              <a:t>Moon</a:t>
            </a:r>
            <a:r>
              <a:rPr kumimoji="0" lang="en-US" altLang="en-US" sz="1800" b="0" i="0" u="none" strike="noStrike" cap="none" normalizeH="0" baseline="0" dirty="0">
                <a:ln>
                  <a:noFill/>
                </a:ln>
                <a:effectLst/>
                <a:latin typeface="Amasis MT Pro" panose="02040504050005020304" pitchFamily="18" charset="0"/>
              </a:rPr>
              <a:t> – Earth's natural satellite, a rocky object that orbits Earth and reflects sunlight.</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800" b="1" i="0" u="none" strike="noStrike" cap="none" normalizeH="0" baseline="0" dirty="0">
                <a:ln>
                  <a:noFill/>
                </a:ln>
                <a:effectLst/>
                <a:latin typeface="Amasis MT Pro" panose="02040504050005020304" pitchFamily="18" charset="0"/>
              </a:rPr>
              <a:t>Phases of the Moon</a:t>
            </a:r>
            <a:r>
              <a:rPr kumimoji="0" lang="en-US" altLang="en-US" sz="1800" b="0" i="0" u="none" strike="noStrike" cap="none" normalizeH="0" baseline="0" dirty="0">
                <a:ln>
                  <a:noFill/>
                </a:ln>
                <a:effectLst/>
                <a:latin typeface="Amasis MT Pro" panose="02040504050005020304" pitchFamily="18" charset="0"/>
              </a:rPr>
              <a:t> – The different shapes of the Moon as seen from Earth, caused by the varying angles of sunlight.</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800" b="1" i="0" u="none" strike="noStrike" cap="none" normalizeH="0" baseline="0" dirty="0">
                <a:ln>
                  <a:noFill/>
                </a:ln>
                <a:effectLst/>
                <a:latin typeface="Amasis MT Pro" panose="02040504050005020304" pitchFamily="18" charset="0"/>
              </a:rPr>
              <a:t>New Moon</a:t>
            </a:r>
            <a:r>
              <a:rPr kumimoji="0" lang="en-US" altLang="en-US" sz="1800" b="0" i="0" u="none" strike="noStrike" cap="none" normalizeH="0" baseline="0" dirty="0">
                <a:ln>
                  <a:noFill/>
                </a:ln>
                <a:effectLst/>
                <a:latin typeface="Amasis MT Pro" panose="02040504050005020304" pitchFamily="18" charset="0"/>
              </a:rPr>
              <a:t> – The phase when the Moon is not visible from Earth.</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800" b="1" i="0" u="none" strike="noStrike" cap="none" normalizeH="0" baseline="0" dirty="0">
                <a:ln>
                  <a:noFill/>
                </a:ln>
                <a:effectLst/>
                <a:latin typeface="Amasis MT Pro" panose="02040504050005020304" pitchFamily="18" charset="0"/>
              </a:rPr>
              <a:t>Waxing Crescent</a:t>
            </a:r>
            <a:r>
              <a:rPr kumimoji="0" lang="en-US" altLang="en-US" sz="1800" b="0" i="0" u="none" strike="noStrike" cap="none" normalizeH="0" baseline="0" dirty="0">
                <a:ln>
                  <a:noFill/>
                </a:ln>
                <a:effectLst/>
                <a:latin typeface="Amasis MT Pro" panose="02040504050005020304" pitchFamily="18" charset="0"/>
              </a:rPr>
              <a:t> – The phase where a small sliver of light appears on the right side of the Moon.</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800" b="1" i="0" u="none" strike="noStrike" cap="none" normalizeH="0" baseline="0" dirty="0">
                <a:ln>
                  <a:noFill/>
                </a:ln>
                <a:effectLst/>
                <a:latin typeface="Amasis MT Pro" panose="02040504050005020304" pitchFamily="18" charset="0"/>
              </a:rPr>
              <a:t>First Quarter</a:t>
            </a:r>
            <a:r>
              <a:rPr kumimoji="0" lang="en-US" altLang="en-US" sz="1800" b="0" i="0" u="none" strike="noStrike" cap="none" normalizeH="0" baseline="0" dirty="0">
                <a:ln>
                  <a:noFill/>
                </a:ln>
                <a:effectLst/>
                <a:latin typeface="Amasis MT Pro" panose="02040504050005020304" pitchFamily="18" charset="0"/>
              </a:rPr>
              <a:t> – The phase where half of the Moon is visible, with the right side lit.</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800" b="1" i="0" u="none" strike="noStrike" cap="none" normalizeH="0" baseline="0" dirty="0">
                <a:ln>
                  <a:noFill/>
                </a:ln>
                <a:effectLst/>
                <a:latin typeface="Amasis MT Pro" panose="02040504050005020304" pitchFamily="18" charset="0"/>
              </a:rPr>
              <a:t>Waxing Gibbous</a:t>
            </a:r>
            <a:r>
              <a:rPr kumimoji="0" lang="en-US" altLang="en-US" sz="1800" b="0" i="0" u="none" strike="noStrike" cap="none" normalizeH="0" baseline="0" dirty="0">
                <a:ln>
                  <a:noFill/>
                </a:ln>
                <a:effectLst/>
                <a:latin typeface="Amasis MT Pro" panose="02040504050005020304" pitchFamily="18" charset="0"/>
              </a:rPr>
              <a:t> – The phase when most of the Moon is visible, with only a small portion of the left side dark.</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800" b="1" i="0" u="none" strike="noStrike" cap="none" normalizeH="0" baseline="0" dirty="0">
                <a:ln>
                  <a:noFill/>
                </a:ln>
                <a:effectLst/>
                <a:latin typeface="Amasis MT Pro" panose="02040504050005020304" pitchFamily="18" charset="0"/>
              </a:rPr>
              <a:t>Full Moon</a:t>
            </a:r>
            <a:r>
              <a:rPr kumimoji="0" lang="en-US" altLang="en-US" sz="1800" b="0" i="0" u="none" strike="noStrike" cap="none" normalizeH="0" baseline="0" dirty="0">
                <a:ln>
                  <a:noFill/>
                </a:ln>
                <a:effectLst/>
                <a:latin typeface="Amasis MT Pro" panose="02040504050005020304" pitchFamily="18" charset="0"/>
              </a:rPr>
              <a:t> – The phase when the entire face of the Moon is lit and visible.</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800" b="1" i="0" u="none" strike="noStrike" cap="none" normalizeH="0" baseline="0" dirty="0">
                <a:ln>
                  <a:noFill/>
                </a:ln>
                <a:effectLst/>
                <a:latin typeface="Amasis MT Pro" panose="02040504050005020304" pitchFamily="18" charset="0"/>
              </a:rPr>
              <a:t>Waning Gibbous</a:t>
            </a:r>
            <a:r>
              <a:rPr kumimoji="0" lang="en-US" altLang="en-US" sz="1800" b="0" i="0" u="none" strike="noStrike" cap="none" normalizeH="0" baseline="0" dirty="0">
                <a:ln>
                  <a:noFill/>
                </a:ln>
                <a:effectLst/>
                <a:latin typeface="Amasis MT Pro" panose="02040504050005020304" pitchFamily="18" charset="0"/>
              </a:rPr>
              <a:t> – The phase when the light on the Moon begins to shrink on the left side.</a:t>
            </a:r>
          </a:p>
          <a:p>
            <a:pPr marL="0" marR="0" lvl="0" indent="0" defTabSz="914400" rtl="0" eaLnBrk="0" fontAlgn="base" latinLnBrk="0" hangingPunct="0">
              <a:lnSpc>
                <a:spcPct val="110000"/>
              </a:lnSpc>
              <a:spcBef>
                <a:spcPct val="0"/>
              </a:spcBef>
              <a:spcAft>
                <a:spcPts val="600"/>
              </a:spcAft>
              <a:buClrTx/>
              <a:buSzTx/>
              <a:buNone/>
              <a:tabLst/>
            </a:pPr>
            <a:endParaRPr kumimoji="0" lang="en-US" altLang="en-US" sz="1800" b="0" i="0" u="none" strike="noStrike" cap="none" normalizeH="0" baseline="0" dirty="0">
              <a:ln>
                <a:noFill/>
              </a:ln>
              <a:effectLst/>
              <a:latin typeface="Amasis MT Pro" panose="02040504050005020304" pitchFamily="18" charset="0"/>
            </a:endParaRPr>
          </a:p>
        </p:txBody>
      </p:sp>
    </p:spTree>
    <p:extLst>
      <p:ext uri="{BB962C8B-B14F-4D97-AF65-F5344CB8AC3E}">
        <p14:creationId xmlns:p14="http://schemas.microsoft.com/office/powerpoint/2010/main" val="387507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fade">
                                      <p:cBhvr>
                                        <p:cTn id="19" dur="1000"/>
                                        <p:tgtEl>
                                          <p:spTgt spid="14">
                                            <p:txEl>
                                              <p:pRg st="0" end="0"/>
                                            </p:txEl>
                                          </p:spTgt>
                                        </p:tgtEl>
                                      </p:cBhvr>
                                    </p:animEffect>
                                    <p:anim calcmode="lin" valueType="num">
                                      <p:cBhvr>
                                        <p:cTn id="20"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fade">
                                      <p:cBhvr>
                                        <p:cTn id="26" dur="1000"/>
                                        <p:tgtEl>
                                          <p:spTgt spid="14">
                                            <p:txEl>
                                              <p:pRg st="1" end="1"/>
                                            </p:txEl>
                                          </p:spTgt>
                                        </p:tgtEl>
                                      </p:cBhvr>
                                    </p:animEffect>
                                    <p:anim calcmode="lin" valueType="num">
                                      <p:cBhvr>
                                        <p:cTn id="27"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xEl>
                                              <p:pRg st="2" end="2"/>
                                            </p:txEl>
                                          </p:spTgt>
                                        </p:tgtEl>
                                        <p:attrNameLst>
                                          <p:attrName>style.visibility</p:attrName>
                                        </p:attrNameLst>
                                      </p:cBhvr>
                                      <p:to>
                                        <p:strVal val="visible"/>
                                      </p:to>
                                    </p:set>
                                    <p:animEffect transition="in" filter="fade">
                                      <p:cBhvr>
                                        <p:cTn id="33" dur="1000"/>
                                        <p:tgtEl>
                                          <p:spTgt spid="14">
                                            <p:txEl>
                                              <p:pRg st="2" end="2"/>
                                            </p:txEl>
                                          </p:spTgt>
                                        </p:tgtEl>
                                      </p:cBhvr>
                                    </p:animEffect>
                                    <p:anim calcmode="lin" valueType="num">
                                      <p:cBhvr>
                                        <p:cTn id="34"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xEl>
                                              <p:pRg st="3" end="3"/>
                                            </p:txEl>
                                          </p:spTgt>
                                        </p:tgtEl>
                                        <p:attrNameLst>
                                          <p:attrName>style.visibility</p:attrName>
                                        </p:attrNameLst>
                                      </p:cBhvr>
                                      <p:to>
                                        <p:strVal val="visible"/>
                                      </p:to>
                                    </p:set>
                                    <p:animEffect transition="in" filter="fade">
                                      <p:cBhvr>
                                        <p:cTn id="40" dur="1000"/>
                                        <p:tgtEl>
                                          <p:spTgt spid="14">
                                            <p:txEl>
                                              <p:pRg st="3" end="3"/>
                                            </p:txEl>
                                          </p:spTgt>
                                        </p:tgtEl>
                                      </p:cBhvr>
                                    </p:animEffect>
                                    <p:anim calcmode="lin" valueType="num">
                                      <p:cBhvr>
                                        <p:cTn id="41"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xEl>
                                              <p:pRg st="4" end="4"/>
                                            </p:txEl>
                                          </p:spTgt>
                                        </p:tgtEl>
                                        <p:attrNameLst>
                                          <p:attrName>style.visibility</p:attrName>
                                        </p:attrNameLst>
                                      </p:cBhvr>
                                      <p:to>
                                        <p:strVal val="visible"/>
                                      </p:to>
                                    </p:set>
                                    <p:animEffect transition="in" filter="fade">
                                      <p:cBhvr>
                                        <p:cTn id="47" dur="1000"/>
                                        <p:tgtEl>
                                          <p:spTgt spid="14">
                                            <p:txEl>
                                              <p:pRg st="4" end="4"/>
                                            </p:txEl>
                                          </p:spTgt>
                                        </p:tgtEl>
                                      </p:cBhvr>
                                    </p:animEffect>
                                    <p:anim calcmode="lin" valueType="num">
                                      <p:cBhvr>
                                        <p:cTn id="48"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xEl>
                                              <p:pRg st="5" end="5"/>
                                            </p:txEl>
                                          </p:spTgt>
                                        </p:tgtEl>
                                        <p:attrNameLst>
                                          <p:attrName>style.visibility</p:attrName>
                                        </p:attrNameLst>
                                      </p:cBhvr>
                                      <p:to>
                                        <p:strVal val="visible"/>
                                      </p:to>
                                    </p:set>
                                    <p:animEffect transition="in" filter="fade">
                                      <p:cBhvr>
                                        <p:cTn id="54" dur="1000"/>
                                        <p:tgtEl>
                                          <p:spTgt spid="14">
                                            <p:txEl>
                                              <p:pRg st="5" end="5"/>
                                            </p:txEl>
                                          </p:spTgt>
                                        </p:tgtEl>
                                      </p:cBhvr>
                                    </p:animEffect>
                                    <p:anim calcmode="lin" valueType="num">
                                      <p:cBhvr>
                                        <p:cTn id="55"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4">
                                            <p:txEl>
                                              <p:pRg st="6" end="6"/>
                                            </p:txEl>
                                          </p:spTgt>
                                        </p:tgtEl>
                                        <p:attrNameLst>
                                          <p:attrName>style.visibility</p:attrName>
                                        </p:attrNameLst>
                                      </p:cBhvr>
                                      <p:to>
                                        <p:strVal val="visible"/>
                                      </p:to>
                                    </p:set>
                                    <p:animEffect transition="in" filter="fade">
                                      <p:cBhvr>
                                        <p:cTn id="61" dur="1000"/>
                                        <p:tgtEl>
                                          <p:spTgt spid="14">
                                            <p:txEl>
                                              <p:pRg st="6" end="6"/>
                                            </p:txEl>
                                          </p:spTgt>
                                        </p:tgtEl>
                                      </p:cBhvr>
                                    </p:animEffect>
                                    <p:anim calcmode="lin" valueType="num">
                                      <p:cBhvr>
                                        <p:cTn id="62" dur="1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63" dur="1000" fill="hold"/>
                                        <p:tgtEl>
                                          <p:spTgt spid="1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4">
                                            <p:txEl>
                                              <p:pRg st="7" end="7"/>
                                            </p:txEl>
                                          </p:spTgt>
                                        </p:tgtEl>
                                        <p:attrNameLst>
                                          <p:attrName>style.visibility</p:attrName>
                                        </p:attrNameLst>
                                      </p:cBhvr>
                                      <p:to>
                                        <p:strVal val="visible"/>
                                      </p:to>
                                    </p:set>
                                    <p:animEffect transition="in" filter="fade">
                                      <p:cBhvr>
                                        <p:cTn id="68" dur="1000"/>
                                        <p:tgtEl>
                                          <p:spTgt spid="14">
                                            <p:txEl>
                                              <p:pRg st="7" end="7"/>
                                            </p:txEl>
                                          </p:spTgt>
                                        </p:tgtEl>
                                      </p:cBhvr>
                                    </p:animEffect>
                                    <p:anim calcmode="lin" valueType="num">
                                      <p:cBhvr>
                                        <p:cTn id="69" dur="1000" fill="hold"/>
                                        <p:tgtEl>
                                          <p:spTgt spid="14">
                                            <p:txEl>
                                              <p:pRg st="7" end="7"/>
                                            </p:txEl>
                                          </p:spTgt>
                                        </p:tgtEl>
                                        <p:attrNameLst>
                                          <p:attrName>ppt_x</p:attrName>
                                        </p:attrNameLst>
                                      </p:cBhvr>
                                      <p:tavLst>
                                        <p:tav tm="0">
                                          <p:val>
                                            <p:strVal val="#ppt_x"/>
                                          </p:val>
                                        </p:tav>
                                        <p:tav tm="100000">
                                          <p:val>
                                            <p:strVal val="#ppt_x"/>
                                          </p:val>
                                        </p:tav>
                                      </p:tavLst>
                                    </p:anim>
                                    <p:anim calcmode="lin" valueType="num">
                                      <p:cBhvr>
                                        <p:cTn id="70" dur="1000" fill="hold"/>
                                        <p:tgtEl>
                                          <p:spTgt spid="1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945AEB-FC5F-42E4-D15A-26CD0847D207}"/>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64D2207-AA67-DAD1-D42E-7A07328CA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6" name="Picture 5" descr="Red full moon">
            <a:extLst>
              <a:ext uri="{FF2B5EF4-FFF2-40B4-BE49-F238E27FC236}">
                <a16:creationId xmlns:a16="http://schemas.microsoft.com/office/drawing/2014/main" id="{81FA9E47-5E8A-5EF9-B35E-AF74F1E83464}"/>
              </a:ext>
            </a:extLst>
          </p:cNvPr>
          <p:cNvPicPr>
            <a:picLocks noChangeAspect="1"/>
          </p:cNvPicPr>
          <p:nvPr/>
        </p:nvPicPr>
        <p:blipFill>
          <a:blip r:embed="rId2"/>
          <a:srcRect l="8396" r="37378" b="2"/>
          <a:stretch/>
        </p:blipFill>
        <p:spPr>
          <a:xfrm>
            <a:off x="727382" y="2008094"/>
            <a:ext cx="3494314" cy="4301265"/>
          </a:xfrm>
          <a:prstGeom prst="rect">
            <a:avLst/>
          </a:prstGeom>
        </p:spPr>
      </p:pic>
      <p:sp>
        <p:nvSpPr>
          <p:cNvPr id="2" name="Title 1">
            <a:extLst>
              <a:ext uri="{FF2B5EF4-FFF2-40B4-BE49-F238E27FC236}">
                <a16:creationId xmlns:a16="http://schemas.microsoft.com/office/drawing/2014/main" id="{D769FD6D-4FBB-3D52-39D3-58C8F4ECEDC1}"/>
              </a:ext>
            </a:extLst>
          </p:cNvPr>
          <p:cNvSpPr>
            <a:spLocks noGrp="1"/>
          </p:cNvSpPr>
          <p:nvPr>
            <p:ph type="title"/>
          </p:nvPr>
        </p:nvSpPr>
        <p:spPr>
          <a:xfrm>
            <a:off x="614681" y="548639"/>
            <a:ext cx="3657600" cy="1294379"/>
          </a:xfrm>
        </p:spPr>
        <p:txBody>
          <a:bodyPr anchor="t">
            <a:normAutofit/>
          </a:bodyPr>
          <a:lstStyle/>
          <a:p>
            <a:r>
              <a:rPr lang="en-US" dirty="0">
                <a:latin typeface="Amasis MT Pro" panose="02040504050005020304" pitchFamily="18" charset="0"/>
              </a:rPr>
              <a:t>Vocabulary words:</a:t>
            </a:r>
          </a:p>
        </p:txBody>
      </p:sp>
      <p:sp>
        <p:nvSpPr>
          <p:cNvPr id="3" name="Rectangle 1">
            <a:extLst>
              <a:ext uri="{FF2B5EF4-FFF2-40B4-BE49-F238E27FC236}">
                <a16:creationId xmlns:a16="http://schemas.microsoft.com/office/drawing/2014/main" id="{31C51BFE-A682-FF00-2A37-CE958B229B96}"/>
              </a:ext>
            </a:extLst>
          </p:cNvPr>
          <p:cNvSpPr>
            <a:spLocks noGrp="1" noChangeArrowheads="1"/>
          </p:cNvSpPr>
          <p:nvPr>
            <p:ph idx="1"/>
          </p:nvPr>
        </p:nvSpPr>
        <p:spPr bwMode="auto">
          <a:xfrm>
            <a:off x="5015885" y="548638"/>
            <a:ext cx="6561437" cy="576072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t"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Char char="•"/>
              <a:tabLst/>
            </a:pPr>
            <a:r>
              <a:rPr kumimoji="0" lang="en-US" altLang="en-US" sz="1800" b="1" i="0" u="none" strike="noStrike" cap="none" normalizeH="0" baseline="0" dirty="0">
                <a:ln>
                  <a:noFill/>
                </a:ln>
                <a:effectLst/>
                <a:latin typeface="Arial" panose="020B0604020202020204" pitchFamily="34" charset="0"/>
              </a:rPr>
              <a:t>Last Quarter</a:t>
            </a:r>
            <a:r>
              <a:rPr kumimoji="0" lang="en-US" altLang="en-US" sz="1800" b="0" i="0" u="none" strike="noStrike" cap="none" normalizeH="0" baseline="0" dirty="0">
                <a:ln>
                  <a:noFill/>
                </a:ln>
                <a:effectLst/>
                <a:latin typeface="Arial" panose="020B0604020202020204" pitchFamily="34" charset="0"/>
              </a:rPr>
              <a:t> – The phase when half of the Moon is visible again, with the left side lit.</a:t>
            </a:r>
          </a:p>
          <a:p>
            <a:pPr marL="0" marR="0" lvl="0" indent="0" defTabSz="914400" rtl="0" eaLnBrk="0" fontAlgn="base" latinLnBrk="0" hangingPunct="0">
              <a:spcBef>
                <a:spcPct val="0"/>
              </a:spcBef>
              <a:spcAft>
                <a:spcPts val="600"/>
              </a:spcAft>
              <a:buClrTx/>
              <a:buSzTx/>
              <a:buFontTx/>
              <a:buChar char="•"/>
              <a:tabLst/>
            </a:pPr>
            <a:r>
              <a:rPr kumimoji="0" lang="en-US" altLang="en-US" sz="1800" b="1" i="0" u="none" strike="noStrike" cap="none" normalizeH="0" baseline="0" dirty="0">
                <a:ln>
                  <a:noFill/>
                </a:ln>
                <a:effectLst/>
                <a:latin typeface="Arial" panose="020B0604020202020204" pitchFamily="34" charset="0"/>
              </a:rPr>
              <a:t>Waning Crescent</a:t>
            </a:r>
            <a:r>
              <a:rPr kumimoji="0" lang="en-US" altLang="en-US" sz="1800" b="0" i="0" u="none" strike="noStrike" cap="none" normalizeH="0" baseline="0" dirty="0">
                <a:ln>
                  <a:noFill/>
                </a:ln>
                <a:effectLst/>
                <a:latin typeface="Arial" panose="020B0604020202020204" pitchFamily="34" charset="0"/>
              </a:rPr>
              <a:t> – The phase when only a small sliver of light remains on the left side.</a:t>
            </a:r>
          </a:p>
          <a:p>
            <a:pPr marL="0" marR="0" lvl="0" indent="0" defTabSz="914400" rtl="0" eaLnBrk="0" fontAlgn="base" latinLnBrk="0" hangingPunct="0">
              <a:spcBef>
                <a:spcPct val="0"/>
              </a:spcBef>
              <a:spcAft>
                <a:spcPts val="600"/>
              </a:spcAft>
              <a:buClrTx/>
              <a:buSzTx/>
              <a:buFontTx/>
              <a:buChar char="•"/>
              <a:tabLst/>
            </a:pPr>
            <a:r>
              <a:rPr kumimoji="0" lang="en-US" altLang="en-US" sz="1800" b="1" i="0" u="none" strike="noStrike" cap="none" normalizeH="0" baseline="0" dirty="0">
                <a:ln>
                  <a:noFill/>
                </a:ln>
                <a:effectLst/>
                <a:latin typeface="Arial" panose="020B0604020202020204" pitchFamily="34" charset="0"/>
              </a:rPr>
              <a:t>Waxing</a:t>
            </a:r>
            <a:r>
              <a:rPr kumimoji="0" lang="en-US" altLang="en-US" sz="1800" b="0" i="0" u="none" strike="noStrike" cap="none" normalizeH="0" baseline="0" dirty="0">
                <a:ln>
                  <a:noFill/>
                </a:ln>
                <a:effectLst/>
                <a:latin typeface="Arial" panose="020B0604020202020204" pitchFamily="34" charset="0"/>
              </a:rPr>
              <a:t> – When the Moon is getting bigger, with light on the right side.</a:t>
            </a:r>
          </a:p>
          <a:p>
            <a:pPr marL="0" marR="0" lvl="0" indent="0" defTabSz="914400" rtl="0" eaLnBrk="0" fontAlgn="base" latinLnBrk="0" hangingPunct="0">
              <a:spcBef>
                <a:spcPct val="0"/>
              </a:spcBef>
              <a:spcAft>
                <a:spcPts val="600"/>
              </a:spcAft>
              <a:buClrTx/>
              <a:buSzTx/>
              <a:buFontTx/>
              <a:buChar char="•"/>
              <a:tabLst/>
            </a:pPr>
            <a:r>
              <a:rPr kumimoji="0" lang="en-US" altLang="en-US" sz="1800" b="1" i="0" u="none" strike="noStrike" cap="none" normalizeH="0" baseline="0" dirty="0">
                <a:ln>
                  <a:noFill/>
                </a:ln>
                <a:effectLst/>
                <a:latin typeface="Arial" panose="020B0604020202020204" pitchFamily="34" charset="0"/>
              </a:rPr>
              <a:t>Waning</a:t>
            </a:r>
            <a:r>
              <a:rPr kumimoji="0" lang="en-US" altLang="en-US" sz="1800" b="0" i="0" u="none" strike="noStrike" cap="none" normalizeH="0" baseline="0" dirty="0">
                <a:ln>
                  <a:noFill/>
                </a:ln>
                <a:effectLst/>
                <a:latin typeface="Arial" panose="020B0604020202020204" pitchFamily="34" charset="0"/>
              </a:rPr>
              <a:t> – When the Moon is getting smaller, with light on the left side.</a:t>
            </a:r>
          </a:p>
          <a:p>
            <a:pPr marL="0" marR="0" lvl="0" indent="0" defTabSz="914400" rtl="0" eaLnBrk="0" fontAlgn="base" latinLnBrk="0" hangingPunct="0">
              <a:spcBef>
                <a:spcPct val="0"/>
              </a:spcBef>
              <a:spcAft>
                <a:spcPts val="600"/>
              </a:spcAft>
              <a:buClrTx/>
              <a:buSzTx/>
              <a:buFontTx/>
              <a:buChar char="•"/>
              <a:tabLst/>
            </a:pPr>
            <a:r>
              <a:rPr kumimoji="0" lang="en-US" altLang="en-US" sz="1800" b="1" i="0" u="none" strike="noStrike" cap="none" normalizeH="0" baseline="0" dirty="0">
                <a:ln>
                  <a:noFill/>
                </a:ln>
                <a:effectLst/>
                <a:latin typeface="Arial" panose="020B0604020202020204" pitchFamily="34" charset="0"/>
              </a:rPr>
              <a:t>Orbit</a:t>
            </a:r>
            <a:r>
              <a:rPr kumimoji="0" lang="en-US" altLang="en-US" sz="1800" b="0" i="0" u="none" strike="noStrike" cap="none" normalizeH="0" baseline="0" dirty="0">
                <a:ln>
                  <a:noFill/>
                </a:ln>
                <a:effectLst/>
                <a:latin typeface="Arial" panose="020B0604020202020204" pitchFamily="34" charset="0"/>
              </a:rPr>
              <a:t> – The path the Moon takes around Earth.</a:t>
            </a:r>
          </a:p>
          <a:p>
            <a:pPr marL="0" marR="0" lvl="0" indent="0" defTabSz="914400" rtl="0" eaLnBrk="0" fontAlgn="base" latinLnBrk="0" hangingPunct="0">
              <a:spcBef>
                <a:spcPct val="0"/>
              </a:spcBef>
              <a:spcAft>
                <a:spcPts val="600"/>
              </a:spcAft>
              <a:buClrTx/>
              <a:buSzTx/>
              <a:buFontTx/>
              <a:buChar char="•"/>
              <a:tabLst/>
            </a:pPr>
            <a:r>
              <a:rPr kumimoji="0" lang="en-US" altLang="en-US" sz="1800" b="1" i="0" u="none" strike="noStrike" cap="none" normalizeH="0" baseline="0" dirty="0">
                <a:ln>
                  <a:noFill/>
                </a:ln>
                <a:effectLst/>
                <a:latin typeface="Arial" panose="020B0604020202020204" pitchFamily="34" charset="0"/>
              </a:rPr>
              <a:t>Reflection</a:t>
            </a:r>
            <a:r>
              <a:rPr kumimoji="0" lang="en-US" altLang="en-US" sz="1800" b="0" i="0" u="none" strike="noStrike" cap="none" normalizeH="0" baseline="0" dirty="0">
                <a:ln>
                  <a:noFill/>
                </a:ln>
                <a:effectLst/>
                <a:latin typeface="Arial" panose="020B0604020202020204" pitchFamily="34" charset="0"/>
              </a:rPr>
              <a:t> – The bouncing of light off the Moon's surface, allowing us to see it from Earth.</a:t>
            </a:r>
          </a:p>
          <a:p>
            <a:pPr marL="0" marR="0" lvl="0" indent="0" defTabSz="914400" rtl="0" eaLnBrk="0" fontAlgn="base" latinLnBrk="0" hangingPunct="0">
              <a:spcBef>
                <a:spcPct val="0"/>
              </a:spcBef>
              <a:spcAft>
                <a:spcPts val="600"/>
              </a:spcAft>
              <a:buClrTx/>
              <a:buSzTx/>
              <a:buFontTx/>
              <a:buChar char="•"/>
              <a:tabLst/>
            </a:pPr>
            <a:r>
              <a:rPr kumimoji="0" lang="en-US" altLang="en-US" sz="1800" b="1" i="0" u="none" strike="noStrike" cap="none" normalizeH="0" baseline="0" dirty="0">
                <a:ln>
                  <a:noFill/>
                </a:ln>
                <a:effectLst/>
                <a:latin typeface="Arial" panose="020B0604020202020204" pitchFamily="34" charset="0"/>
              </a:rPr>
              <a:t>Gravitational Pull</a:t>
            </a:r>
            <a:r>
              <a:rPr kumimoji="0" lang="en-US" altLang="en-US" sz="1800" b="0" i="0" u="none" strike="noStrike" cap="none" normalizeH="0" baseline="0" dirty="0">
                <a:ln>
                  <a:noFill/>
                </a:ln>
                <a:effectLst/>
                <a:latin typeface="Arial" panose="020B0604020202020204" pitchFamily="34" charset="0"/>
              </a:rPr>
              <a:t> – The force that the Moon exerts on Earth, causing tides.</a:t>
            </a:r>
          </a:p>
          <a:p>
            <a:pPr marL="0" marR="0" lvl="0" indent="0" defTabSz="914400" rtl="0" eaLnBrk="0" fontAlgn="base" latinLnBrk="0" hangingPunct="0">
              <a:spcBef>
                <a:spcPct val="0"/>
              </a:spcBef>
              <a:spcAft>
                <a:spcPts val="600"/>
              </a:spcAft>
              <a:buClrTx/>
              <a:buSzTx/>
              <a:buFontTx/>
              <a:buChar char="•"/>
              <a:tabLst/>
            </a:pPr>
            <a:r>
              <a:rPr kumimoji="0" lang="en-US" altLang="en-US" sz="1800" b="1" i="0" u="none" strike="noStrike" cap="none" normalizeH="0" baseline="0" dirty="0">
                <a:ln>
                  <a:noFill/>
                </a:ln>
                <a:effectLst/>
                <a:latin typeface="Arial" panose="020B0604020202020204" pitchFamily="34" charset="0"/>
              </a:rPr>
              <a:t>Tides</a:t>
            </a:r>
            <a:r>
              <a:rPr kumimoji="0" lang="en-US" altLang="en-US" sz="1800" b="0" i="0" u="none" strike="noStrike" cap="none" normalizeH="0" baseline="0" dirty="0">
                <a:ln>
                  <a:noFill/>
                </a:ln>
                <a:effectLst/>
                <a:latin typeface="Arial" panose="020B0604020202020204" pitchFamily="34" charset="0"/>
              </a:rPr>
              <a:t> – The rise and fall of the Earth's oceans, caused by the Moon's gravitational pull. </a:t>
            </a:r>
          </a:p>
        </p:txBody>
      </p:sp>
    </p:spTree>
    <p:extLst>
      <p:ext uri="{BB962C8B-B14F-4D97-AF65-F5344CB8AC3E}">
        <p14:creationId xmlns:p14="http://schemas.microsoft.com/office/powerpoint/2010/main" val="73703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1000"/>
                                        <p:tgtEl>
                                          <p:spTgt spid="3">
                                            <p:txEl>
                                              <p:pRg st="2" end="2"/>
                                            </p:txEl>
                                          </p:spTgt>
                                        </p:tgtEl>
                                      </p:cBhvr>
                                    </p:animEffect>
                                    <p:anim calcmode="lin" valueType="num">
                                      <p:cBhvr>
                                        <p:cTn id="3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0"/>
                                        <p:tgtEl>
                                          <p:spTgt spid="3">
                                            <p:txEl>
                                              <p:pRg st="3" end="3"/>
                                            </p:txEl>
                                          </p:spTgt>
                                        </p:tgtEl>
                                      </p:cBhvr>
                                    </p:animEffect>
                                    <p:anim calcmode="lin" valueType="num">
                                      <p:cBhvr>
                                        <p:cTn id="4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fade">
                                      <p:cBhvr>
                                        <p:cTn id="48" dur="1000"/>
                                        <p:tgtEl>
                                          <p:spTgt spid="3">
                                            <p:txEl>
                                              <p:pRg st="4" end="4"/>
                                            </p:txEl>
                                          </p:spTgt>
                                        </p:tgtEl>
                                      </p:cBhvr>
                                    </p:animEffect>
                                    <p:anim calcmode="lin" valueType="num">
                                      <p:cBhvr>
                                        <p:cTn id="4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Effect transition="in" filter="fade">
                                      <p:cBhvr>
                                        <p:cTn id="55" dur="1000"/>
                                        <p:tgtEl>
                                          <p:spTgt spid="3">
                                            <p:txEl>
                                              <p:pRg st="5" end="5"/>
                                            </p:txEl>
                                          </p:spTgt>
                                        </p:tgtEl>
                                      </p:cBhvr>
                                    </p:animEffect>
                                    <p:anim calcmode="lin" valueType="num">
                                      <p:cBhvr>
                                        <p:cTn id="5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
                                            <p:txEl>
                                              <p:pRg st="6" end="6"/>
                                            </p:txEl>
                                          </p:spTgt>
                                        </p:tgtEl>
                                        <p:attrNameLst>
                                          <p:attrName>style.visibility</p:attrName>
                                        </p:attrNameLst>
                                      </p:cBhvr>
                                      <p:to>
                                        <p:strVal val="visible"/>
                                      </p:to>
                                    </p:set>
                                    <p:animEffect transition="in" filter="fade">
                                      <p:cBhvr>
                                        <p:cTn id="62" dur="1000"/>
                                        <p:tgtEl>
                                          <p:spTgt spid="3">
                                            <p:txEl>
                                              <p:pRg st="6" end="6"/>
                                            </p:txEl>
                                          </p:spTgt>
                                        </p:tgtEl>
                                      </p:cBhvr>
                                    </p:animEffect>
                                    <p:anim calcmode="lin" valueType="num">
                                      <p:cBhvr>
                                        <p:cTn id="6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
                                            <p:txEl>
                                              <p:pRg st="7" end="7"/>
                                            </p:txEl>
                                          </p:spTgt>
                                        </p:tgtEl>
                                        <p:attrNameLst>
                                          <p:attrName>style.visibility</p:attrName>
                                        </p:attrNameLst>
                                      </p:cBhvr>
                                      <p:to>
                                        <p:strVal val="visible"/>
                                      </p:to>
                                    </p:set>
                                    <p:animEffect transition="in" filter="fade">
                                      <p:cBhvr>
                                        <p:cTn id="69" dur="1000"/>
                                        <p:tgtEl>
                                          <p:spTgt spid="3">
                                            <p:txEl>
                                              <p:pRg st="7" end="7"/>
                                            </p:txEl>
                                          </p:spTgt>
                                        </p:tgtEl>
                                      </p:cBhvr>
                                    </p:animEffect>
                                    <p:anim calcmode="lin" valueType="num">
                                      <p:cBhvr>
                                        <p:cTn id="7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64D2207-AA67-DAD1-D42E-7A07328CA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6" name="Picture 5" descr="Sun's corona during an eclipse">
            <a:extLst>
              <a:ext uri="{FF2B5EF4-FFF2-40B4-BE49-F238E27FC236}">
                <a16:creationId xmlns:a16="http://schemas.microsoft.com/office/drawing/2014/main" id="{C40FDF49-5172-0E71-27D0-341AFAF70056}"/>
              </a:ext>
            </a:extLst>
          </p:cNvPr>
          <p:cNvPicPr>
            <a:picLocks noChangeAspect="1"/>
          </p:cNvPicPr>
          <p:nvPr/>
        </p:nvPicPr>
        <p:blipFill>
          <a:blip r:embed="rId3"/>
          <a:srcRect l="22958" r="22817" b="2"/>
          <a:stretch/>
        </p:blipFill>
        <p:spPr>
          <a:xfrm>
            <a:off x="727382" y="2008094"/>
            <a:ext cx="3494314" cy="4301265"/>
          </a:xfrm>
          <a:prstGeom prst="rect">
            <a:avLst/>
          </a:prstGeom>
        </p:spPr>
      </p:pic>
      <p:sp>
        <p:nvSpPr>
          <p:cNvPr id="2" name="Title 1">
            <a:extLst>
              <a:ext uri="{FF2B5EF4-FFF2-40B4-BE49-F238E27FC236}">
                <a16:creationId xmlns:a16="http://schemas.microsoft.com/office/drawing/2014/main" id="{3531F3D0-2118-0951-4664-D56F2ED14A8D}"/>
              </a:ext>
            </a:extLst>
          </p:cNvPr>
          <p:cNvSpPr>
            <a:spLocks noGrp="1"/>
          </p:cNvSpPr>
          <p:nvPr>
            <p:ph type="title"/>
          </p:nvPr>
        </p:nvSpPr>
        <p:spPr>
          <a:xfrm>
            <a:off x="614681" y="548639"/>
            <a:ext cx="3657600" cy="1294379"/>
          </a:xfrm>
        </p:spPr>
        <p:txBody>
          <a:bodyPr anchor="t">
            <a:normAutofit/>
          </a:bodyPr>
          <a:lstStyle/>
          <a:p>
            <a:r>
              <a:rPr lang="en-US" sz="3200" dirty="0">
                <a:latin typeface="Amasis MT Pro" panose="02040504050005020304" pitchFamily="18" charset="0"/>
              </a:rPr>
              <a:t>Related Concepts:</a:t>
            </a:r>
          </a:p>
        </p:txBody>
      </p:sp>
      <p:sp>
        <p:nvSpPr>
          <p:cNvPr id="4" name="Rectangle 1">
            <a:extLst>
              <a:ext uri="{FF2B5EF4-FFF2-40B4-BE49-F238E27FC236}">
                <a16:creationId xmlns:a16="http://schemas.microsoft.com/office/drawing/2014/main" id="{EADFA190-0DBB-D6C4-3BC2-CE10DD7BA750}"/>
              </a:ext>
            </a:extLst>
          </p:cNvPr>
          <p:cNvSpPr>
            <a:spLocks noGrp="1" noChangeArrowheads="1"/>
          </p:cNvSpPr>
          <p:nvPr>
            <p:ph idx="1"/>
          </p:nvPr>
        </p:nvSpPr>
        <p:spPr bwMode="auto">
          <a:xfrm>
            <a:off x="4531807" y="291402"/>
            <a:ext cx="7174523" cy="617973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t" anchorCtr="0" compatLnSpc="1">
            <a:prstTxWarp prst="textNoShape">
              <a:avLst/>
            </a:prstTxWarp>
            <a:normAutofit lnSpcReduction="10000"/>
          </a:bodyPr>
          <a:lstStyle/>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600" b="1" i="0" u="none" strike="noStrike" cap="none" normalizeH="0" baseline="0" dirty="0">
                <a:ln>
                  <a:noFill/>
                </a:ln>
                <a:effectLst/>
                <a:latin typeface="Amasis MT Pro" panose="02040504050005020304" pitchFamily="18" charset="0"/>
              </a:rPr>
              <a:t>Eclipse</a:t>
            </a:r>
            <a:r>
              <a:rPr kumimoji="0" lang="en-US" altLang="en-US" sz="1600" b="0" i="0" u="none" strike="noStrike" cap="none" normalizeH="0" baseline="0" dirty="0">
                <a:ln>
                  <a:noFill/>
                </a:ln>
                <a:effectLst/>
                <a:latin typeface="Amasis MT Pro" panose="02040504050005020304" pitchFamily="18" charset="0"/>
              </a:rPr>
              <a:t> – When the Moon passes in front of the Sun (solar eclipse) or when the Earth passes between the Sun and the Moon (lunar eclipse), casting shadows.</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600" b="1" i="0" u="none" strike="noStrike" cap="none" normalizeH="0" baseline="0" dirty="0">
                <a:ln>
                  <a:noFill/>
                </a:ln>
                <a:effectLst/>
                <a:latin typeface="Amasis MT Pro" panose="02040504050005020304" pitchFamily="18" charset="0"/>
              </a:rPr>
              <a:t>Sunlight</a:t>
            </a:r>
            <a:r>
              <a:rPr kumimoji="0" lang="en-US" altLang="en-US" sz="1600" b="0" i="0" u="none" strike="noStrike" cap="none" normalizeH="0" baseline="0" dirty="0">
                <a:ln>
                  <a:noFill/>
                </a:ln>
                <a:effectLst/>
                <a:latin typeface="Amasis MT Pro" panose="02040504050005020304" pitchFamily="18" charset="0"/>
              </a:rPr>
              <a:t> – The light emitted by the Sun that reflects off the Moon to create the phases we observe from Earth.</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600" b="1" i="0" u="none" strike="noStrike" cap="none" normalizeH="0" baseline="0" dirty="0">
                <a:ln>
                  <a:noFill/>
                </a:ln>
                <a:effectLst/>
                <a:latin typeface="Amasis MT Pro" panose="02040504050005020304" pitchFamily="18" charset="0"/>
              </a:rPr>
              <a:t>Gravity</a:t>
            </a:r>
            <a:r>
              <a:rPr kumimoji="0" lang="en-US" altLang="en-US" sz="1600" b="0" i="0" u="none" strike="noStrike" cap="none" normalizeH="0" baseline="0" dirty="0">
                <a:ln>
                  <a:noFill/>
                </a:ln>
                <a:effectLst/>
                <a:latin typeface="Amasis MT Pro" panose="02040504050005020304" pitchFamily="18" charset="0"/>
              </a:rPr>
              <a:t> – The force that attracts objects toward each other; the Moon’s gravity causes Earth’s tides and influences the Moon’s orbit.</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600" b="1" i="0" u="none" strike="noStrike" cap="none" normalizeH="0" baseline="0" dirty="0">
                <a:ln>
                  <a:noFill/>
                </a:ln>
                <a:effectLst/>
                <a:latin typeface="Amasis MT Pro" panose="02040504050005020304" pitchFamily="18" charset="0"/>
              </a:rPr>
              <a:t>Cycle</a:t>
            </a:r>
            <a:r>
              <a:rPr kumimoji="0" lang="en-US" altLang="en-US" sz="1600" b="0" i="0" u="none" strike="noStrike" cap="none" normalizeH="0" baseline="0" dirty="0">
                <a:ln>
                  <a:noFill/>
                </a:ln>
                <a:effectLst/>
                <a:latin typeface="Amasis MT Pro" panose="02040504050005020304" pitchFamily="18" charset="0"/>
              </a:rPr>
              <a:t> – A sequence of events that repeats in the same order; the Moon’s phases form a cycle that lasts about 29.5 days.</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600" b="1" i="0" u="none" strike="noStrike" cap="none" normalizeH="0" baseline="0" dirty="0">
                <a:ln>
                  <a:noFill/>
                </a:ln>
                <a:effectLst/>
                <a:latin typeface="Amasis MT Pro" panose="02040504050005020304" pitchFamily="18" charset="0"/>
              </a:rPr>
              <a:t>Orbit</a:t>
            </a:r>
            <a:r>
              <a:rPr kumimoji="0" lang="en-US" altLang="en-US" sz="1600" b="0" i="0" u="none" strike="noStrike" cap="none" normalizeH="0" baseline="0" dirty="0">
                <a:ln>
                  <a:noFill/>
                </a:ln>
                <a:effectLst/>
                <a:latin typeface="Amasis MT Pro" panose="02040504050005020304" pitchFamily="18" charset="0"/>
              </a:rPr>
              <a:t> – The path an object follows around another object in space, like the Moon’s orbit around Earth.</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600" b="1" i="0" u="none" strike="noStrike" cap="none" normalizeH="0" baseline="0" dirty="0">
                <a:ln>
                  <a:noFill/>
                </a:ln>
                <a:effectLst/>
                <a:latin typeface="Amasis MT Pro" panose="02040504050005020304" pitchFamily="18" charset="0"/>
              </a:rPr>
              <a:t>Satellite</a:t>
            </a:r>
            <a:r>
              <a:rPr kumimoji="0" lang="en-US" altLang="en-US" sz="1600" b="0" i="0" u="none" strike="noStrike" cap="none" normalizeH="0" baseline="0" dirty="0">
                <a:ln>
                  <a:noFill/>
                </a:ln>
                <a:effectLst/>
                <a:latin typeface="Amasis MT Pro" panose="02040504050005020304" pitchFamily="18" charset="0"/>
              </a:rPr>
              <a:t> – A celestial body that orbits a planet; the Moon is Earth’s natural satellite.</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600" b="1" i="0" u="none" strike="noStrike" cap="none" normalizeH="0" baseline="0" dirty="0">
                <a:ln>
                  <a:noFill/>
                </a:ln>
                <a:effectLst/>
                <a:latin typeface="Amasis MT Pro" panose="02040504050005020304" pitchFamily="18" charset="0"/>
              </a:rPr>
              <a:t>Rotation</a:t>
            </a:r>
            <a:r>
              <a:rPr kumimoji="0" lang="en-US" altLang="en-US" sz="1600" b="0" i="0" u="none" strike="noStrike" cap="none" normalizeH="0" baseline="0" dirty="0">
                <a:ln>
                  <a:noFill/>
                </a:ln>
                <a:effectLst/>
                <a:latin typeface="Amasis MT Pro" panose="02040504050005020304" pitchFamily="18" charset="0"/>
              </a:rPr>
              <a:t> – The spinning of an object on its axis; the Moon rotates on its axis as it orbits Earth, but it rotates at the same speed as it orbits, so we always see the same side of the Moon.</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600" b="1" i="0" u="none" strike="noStrike" cap="none" normalizeH="0" baseline="0" dirty="0">
                <a:ln>
                  <a:noFill/>
                </a:ln>
                <a:effectLst/>
                <a:latin typeface="Amasis MT Pro" panose="02040504050005020304" pitchFamily="18" charset="0"/>
              </a:rPr>
              <a:t>Tidal Locking</a:t>
            </a:r>
            <a:r>
              <a:rPr kumimoji="0" lang="en-US" altLang="en-US" sz="1600" b="0" i="0" u="none" strike="noStrike" cap="none" normalizeH="0" baseline="0" dirty="0">
                <a:ln>
                  <a:noFill/>
                </a:ln>
                <a:effectLst/>
                <a:latin typeface="Amasis MT Pro" panose="02040504050005020304" pitchFamily="18" charset="0"/>
              </a:rPr>
              <a:t> – The phenomenon where the Moon’s rotation and orbit are synchronized, resulting in the same side of the Moon always facing Earth.</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600" b="1" i="0" u="none" strike="noStrike" cap="none" normalizeH="0" baseline="0" dirty="0">
                <a:ln>
                  <a:noFill/>
                </a:ln>
                <a:effectLst/>
                <a:latin typeface="Amasis MT Pro" panose="02040504050005020304" pitchFamily="18" charset="0"/>
              </a:rPr>
              <a:t>Lunar Cycle</a:t>
            </a:r>
            <a:r>
              <a:rPr kumimoji="0" lang="en-US" altLang="en-US" sz="1600" b="0" i="0" u="none" strike="noStrike" cap="none" normalizeH="0" baseline="0" dirty="0">
                <a:ln>
                  <a:noFill/>
                </a:ln>
                <a:effectLst/>
                <a:latin typeface="Amasis MT Pro" panose="02040504050005020304" pitchFamily="18" charset="0"/>
              </a:rPr>
              <a:t> – Another term for the phases of the Moon, describing the complete sequence of the Moon's changes over the course of about 29.5 days.</a:t>
            </a:r>
          </a:p>
          <a:p>
            <a:pPr marL="0" marR="0" lvl="0" indent="0" defTabSz="914400" rtl="0" eaLnBrk="0" fontAlgn="base" latinLnBrk="0" hangingPunct="0">
              <a:lnSpc>
                <a:spcPct val="110000"/>
              </a:lnSpc>
              <a:spcBef>
                <a:spcPct val="0"/>
              </a:spcBef>
              <a:spcAft>
                <a:spcPts val="600"/>
              </a:spcAft>
              <a:buClrTx/>
              <a:buSzTx/>
              <a:buFontTx/>
              <a:buChar char="•"/>
              <a:tabLst/>
            </a:pPr>
            <a:r>
              <a:rPr kumimoji="0" lang="en-US" altLang="en-US" sz="1600" b="1" i="0" u="none" strike="noStrike" cap="none" normalizeH="0" baseline="0" dirty="0">
                <a:ln>
                  <a:noFill/>
                </a:ln>
                <a:effectLst/>
                <a:latin typeface="Amasis MT Pro" panose="02040504050005020304" pitchFamily="18" charset="0"/>
              </a:rPr>
              <a:t>Reflective Surface</a:t>
            </a:r>
            <a:r>
              <a:rPr kumimoji="0" lang="en-US" altLang="en-US" sz="1600" b="0" i="0" u="none" strike="noStrike" cap="none" normalizeH="0" baseline="0" dirty="0">
                <a:ln>
                  <a:noFill/>
                </a:ln>
                <a:effectLst/>
                <a:latin typeface="Amasis MT Pro" panose="02040504050005020304" pitchFamily="18" charset="0"/>
              </a:rPr>
              <a:t> – A surface that bounces light; the Moon’s surface is reflective, allowing it to shine by reflecting the Sun’s light. </a:t>
            </a:r>
          </a:p>
        </p:txBody>
      </p:sp>
    </p:spTree>
    <p:extLst>
      <p:ext uri="{BB962C8B-B14F-4D97-AF65-F5344CB8AC3E}">
        <p14:creationId xmlns:p14="http://schemas.microsoft.com/office/powerpoint/2010/main" val="147810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1000"/>
                                        <p:tgtEl>
                                          <p:spTgt spid="4">
                                            <p:txEl>
                                              <p:pRg st="2" end="2"/>
                                            </p:txEl>
                                          </p:spTgt>
                                        </p:tgtEl>
                                      </p:cBhvr>
                                    </p:animEffect>
                                    <p:anim calcmode="lin" valueType="num">
                                      <p:cBhvr>
                                        <p:cTn id="3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1000"/>
                                        <p:tgtEl>
                                          <p:spTgt spid="4">
                                            <p:txEl>
                                              <p:pRg st="3" end="3"/>
                                            </p:txEl>
                                          </p:spTgt>
                                        </p:tgtEl>
                                      </p:cBhvr>
                                    </p:animEffect>
                                    <p:anim calcmode="lin" valueType="num">
                                      <p:cBhvr>
                                        <p:cTn id="4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fade">
                                      <p:cBhvr>
                                        <p:cTn id="47" dur="1000"/>
                                        <p:tgtEl>
                                          <p:spTgt spid="4">
                                            <p:txEl>
                                              <p:pRg st="4" end="4"/>
                                            </p:txEl>
                                          </p:spTgt>
                                        </p:tgtEl>
                                      </p:cBhvr>
                                    </p:animEffect>
                                    <p:anim calcmode="lin" valueType="num">
                                      <p:cBhvr>
                                        <p:cTn id="4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
                                            <p:txEl>
                                              <p:pRg st="5" end="5"/>
                                            </p:txEl>
                                          </p:spTgt>
                                        </p:tgtEl>
                                        <p:attrNameLst>
                                          <p:attrName>style.visibility</p:attrName>
                                        </p:attrNameLst>
                                      </p:cBhvr>
                                      <p:to>
                                        <p:strVal val="visible"/>
                                      </p:to>
                                    </p:set>
                                    <p:animEffect transition="in" filter="fade">
                                      <p:cBhvr>
                                        <p:cTn id="54" dur="1000"/>
                                        <p:tgtEl>
                                          <p:spTgt spid="4">
                                            <p:txEl>
                                              <p:pRg st="5" end="5"/>
                                            </p:txEl>
                                          </p:spTgt>
                                        </p:tgtEl>
                                      </p:cBhvr>
                                    </p:animEffect>
                                    <p:anim calcmode="lin" valueType="num">
                                      <p:cBhvr>
                                        <p:cTn id="5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4">
                                            <p:txEl>
                                              <p:pRg st="6" end="6"/>
                                            </p:txEl>
                                          </p:spTgt>
                                        </p:tgtEl>
                                        <p:attrNameLst>
                                          <p:attrName>style.visibility</p:attrName>
                                        </p:attrNameLst>
                                      </p:cBhvr>
                                      <p:to>
                                        <p:strVal val="visible"/>
                                      </p:to>
                                    </p:set>
                                    <p:animEffect transition="in" filter="fade">
                                      <p:cBhvr>
                                        <p:cTn id="61" dur="1000"/>
                                        <p:tgtEl>
                                          <p:spTgt spid="4">
                                            <p:txEl>
                                              <p:pRg st="6" end="6"/>
                                            </p:txEl>
                                          </p:spTgt>
                                        </p:tgtEl>
                                      </p:cBhvr>
                                    </p:animEffect>
                                    <p:anim calcmode="lin" valueType="num">
                                      <p:cBhvr>
                                        <p:cTn id="6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6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4">
                                            <p:txEl>
                                              <p:pRg st="7" end="7"/>
                                            </p:txEl>
                                          </p:spTgt>
                                        </p:tgtEl>
                                        <p:attrNameLst>
                                          <p:attrName>style.visibility</p:attrName>
                                        </p:attrNameLst>
                                      </p:cBhvr>
                                      <p:to>
                                        <p:strVal val="visible"/>
                                      </p:to>
                                    </p:set>
                                    <p:animEffect transition="in" filter="fade">
                                      <p:cBhvr>
                                        <p:cTn id="68" dur="1000"/>
                                        <p:tgtEl>
                                          <p:spTgt spid="4">
                                            <p:txEl>
                                              <p:pRg st="7" end="7"/>
                                            </p:txEl>
                                          </p:spTgt>
                                        </p:tgtEl>
                                      </p:cBhvr>
                                    </p:animEffect>
                                    <p:anim calcmode="lin" valueType="num">
                                      <p:cBhvr>
                                        <p:cTn id="6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7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4">
                                            <p:txEl>
                                              <p:pRg st="8" end="8"/>
                                            </p:txEl>
                                          </p:spTgt>
                                        </p:tgtEl>
                                        <p:attrNameLst>
                                          <p:attrName>style.visibility</p:attrName>
                                        </p:attrNameLst>
                                      </p:cBhvr>
                                      <p:to>
                                        <p:strVal val="visible"/>
                                      </p:to>
                                    </p:set>
                                    <p:animEffect transition="in" filter="fade">
                                      <p:cBhvr>
                                        <p:cTn id="75" dur="1000"/>
                                        <p:tgtEl>
                                          <p:spTgt spid="4">
                                            <p:txEl>
                                              <p:pRg st="8" end="8"/>
                                            </p:txEl>
                                          </p:spTgt>
                                        </p:tgtEl>
                                      </p:cBhvr>
                                    </p:animEffect>
                                    <p:anim calcmode="lin" valueType="num">
                                      <p:cBhvr>
                                        <p:cTn id="7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7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4">
                                            <p:txEl>
                                              <p:pRg st="9" end="9"/>
                                            </p:txEl>
                                          </p:spTgt>
                                        </p:tgtEl>
                                        <p:attrNameLst>
                                          <p:attrName>style.visibility</p:attrName>
                                        </p:attrNameLst>
                                      </p:cBhvr>
                                      <p:to>
                                        <p:strVal val="visible"/>
                                      </p:to>
                                    </p:set>
                                    <p:animEffect transition="in" filter="fade">
                                      <p:cBhvr>
                                        <p:cTn id="82" dur="1000"/>
                                        <p:tgtEl>
                                          <p:spTgt spid="4">
                                            <p:txEl>
                                              <p:pRg st="9" end="9"/>
                                            </p:txEl>
                                          </p:spTgt>
                                        </p:tgtEl>
                                      </p:cBhvr>
                                    </p:animEffect>
                                    <p:anim calcmode="lin" valueType="num">
                                      <p:cBhvr>
                                        <p:cTn id="83"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84"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8A020-D279-682F-AC0A-BE75DD4AEB13}"/>
              </a:ext>
            </a:extLst>
          </p:cNvPr>
          <p:cNvSpPr>
            <a:spLocks noGrp="1"/>
          </p:cNvSpPr>
          <p:nvPr>
            <p:ph type="title"/>
          </p:nvPr>
        </p:nvSpPr>
        <p:spPr/>
        <p:txBody>
          <a:bodyPr/>
          <a:lstStyle/>
          <a:p>
            <a:r>
              <a:rPr lang="en-US" dirty="0">
                <a:latin typeface="Amasis MT Pro" panose="02040504050005020304" pitchFamily="18" charset="0"/>
              </a:rPr>
              <a:t>Let’s try this:</a:t>
            </a:r>
          </a:p>
        </p:txBody>
      </p:sp>
      <p:sp>
        <p:nvSpPr>
          <p:cNvPr id="3" name="Content Placeholder 2">
            <a:extLst>
              <a:ext uri="{FF2B5EF4-FFF2-40B4-BE49-F238E27FC236}">
                <a16:creationId xmlns:a16="http://schemas.microsoft.com/office/drawing/2014/main" id="{3730DD51-B233-5B99-364A-E2941217EC9D}"/>
              </a:ext>
            </a:extLst>
          </p:cNvPr>
          <p:cNvSpPr>
            <a:spLocks noGrp="1"/>
          </p:cNvSpPr>
          <p:nvPr>
            <p:ph idx="1"/>
          </p:nvPr>
        </p:nvSpPr>
        <p:spPr>
          <a:xfrm>
            <a:off x="612647" y="1351738"/>
            <a:ext cx="10653579" cy="1588107"/>
          </a:xfrm>
        </p:spPr>
        <p:txBody>
          <a:bodyPr>
            <a:normAutofit/>
          </a:bodyPr>
          <a:lstStyle/>
          <a:p>
            <a:pPr marL="0" indent="0">
              <a:buNone/>
            </a:pPr>
            <a:r>
              <a:rPr lang="en-US" b="1" dirty="0"/>
              <a:t>Question 1:</a:t>
            </a:r>
            <a:r>
              <a:rPr lang="en-US" dirty="0"/>
              <a:t> What is the phase called when the entire Moon is visible?</a:t>
            </a:r>
            <a:br>
              <a:rPr lang="en-US" dirty="0"/>
            </a:br>
            <a:r>
              <a:rPr lang="en-US" dirty="0"/>
              <a:t>A. New Moon</a:t>
            </a:r>
            <a:br>
              <a:rPr lang="en-US" dirty="0"/>
            </a:br>
            <a:r>
              <a:rPr lang="en-US" dirty="0"/>
              <a:t>B. Full Moon</a:t>
            </a:r>
            <a:br>
              <a:rPr lang="en-US" dirty="0"/>
            </a:br>
            <a:r>
              <a:rPr lang="en-US" dirty="0"/>
              <a:t>C. First Quarter</a:t>
            </a:r>
          </a:p>
          <a:p>
            <a:pPr marL="0" indent="0">
              <a:buNone/>
            </a:pPr>
            <a:endParaRPr lang="en-US" dirty="0"/>
          </a:p>
        </p:txBody>
      </p:sp>
      <p:sp>
        <p:nvSpPr>
          <p:cNvPr id="7" name="TextBox 6">
            <a:extLst>
              <a:ext uri="{FF2B5EF4-FFF2-40B4-BE49-F238E27FC236}">
                <a16:creationId xmlns:a16="http://schemas.microsoft.com/office/drawing/2014/main" id="{659B1110-A1F1-4836-C6BC-DE628CB9C759}"/>
              </a:ext>
            </a:extLst>
          </p:cNvPr>
          <p:cNvSpPr txBox="1"/>
          <p:nvPr/>
        </p:nvSpPr>
        <p:spPr>
          <a:xfrm>
            <a:off x="612647" y="2986548"/>
            <a:ext cx="6096000" cy="1323439"/>
          </a:xfrm>
          <a:prstGeom prst="rect">
            <a:avLst/>
          </a:prstGeom>
          <a:noFill/>
        </p:spPr>
        <p:txBody>
          <a:bodyPr wrap="square">
            <a:spAutoFit/>
          </a:bodyPr>
          <a:lstStyle/>
          <a:p>
            <a:r>
              <a:rPr lang="en-US" sz="2000" b="1" dirty="0"/>
              <a:t>Question 2:</a:t>
            </a:r>
            <a:r>
              <a:rPr lang="en-US" sz="2000" dirty="0"/>
              <a:t> What does “waxing” mean?</a:t>
            </a:r>
            <a:br>
              <a:rPr lang="en-US" sz="2000" dirty="0"/>
            </a:br>
            <a:r>
              <a:rPr lang="en-US" sz="2000" dirty="0"/>
              <a:t>A. The Moon is getting bigger</a:t>
            </a:r>
            <a:br>
              <a:rPr lang="en-US" sz="2000" dirty="0"/>
            </a:br>
            <a:r>
              <a:rPr lang="en-US" sz="2000" dirty="0"/>
              <a:t>B. The Moon is getting smaller</a:t>
            </a:r>
            <a:br>
              <a:rPr lang="en-US" sz="2000" dirty="0"/>
            </a:br>
            <a:r>
              <a:rPr lang="en-US" sz="2000" dirty="0"/>
              <a:t>C. The Moon disappears</a:t>
            </a:r>
          </a:p>
        </p:txBody>
      </p:sp>
      <p:sp>
        <p:nvSpPr>
          <p:cNvPr id="9" name="TextBox 8">
            <a:extLst>
              <a:ext uri="{FF2B5EF4-FFF2-40B4-BE49-F238E27FC236}">
                <a16:creationId xmlns:a16="http://schemas.microsoft.com/office/drawing/2014/main" id="{2682FEC4-3066-0D2C-F7E2-D134CC2DDFE9}"/>
              </a:ext>
            </a:extLst>
          </p:cNvPr>
          <p:cNvSpPr txBox="1"/>
          <p:nvPr/>
        </p:nvSpPr>
        <p:spPr>
          <a:xfrm>
            <a:off x="612647" y="4482265"/>
            <a:ext cx="6096000" cy="1631216"/>
          </a:xfrm>
          <a:prstGeom prst="rect">
            <a:avLst/>
          </a:prstGeom>
          <a:noFill/>
        </p:spPr>
        <p:txBody>
          <a:bodyPr wrap="square">
            <a:spAutoFit/>
          </a:bodyPr>
          <a:lstStyle/>
          <a:p>
            <a:r>
              <a:rPr lang="en-US" sz="2000" b="1" dirty="0"/>
              <a:t>Question 3:</a:t>
            </a:r>
            <a:r>
              <a:rPr lang="en-US" sz="2000" dirty="0"/>
              <a:t> How long does it take for the Moon to go through all its phases?</a:t>
            </a:r>
            <a:br>
              <a:rPr lang="en-US" sz="2000" dirty="0"/>
            </a:br>
            <a:r>
              <a:rPr lang="en-US" sz="2000" dirty="0"/>
              <a:t>A. 7 days</a:t>
            </a:r>
            <a:br>
              <a:rPr lang="en-US" sz="2000" dirty="0"/>
            </a:br>
            <a:r>
              <a:rPr lang="en-US" sz="2000" dirty="0"/>
              <a:t>B. 14 days</a:t>
            </a:r>
            <a:br>
              <a:rPr lang="en-US" sz="2000" dirty="0"/>
            </a:br>
            <a:r>
              <a:rPr lang="en-US" sz="2000" dirty="0"/>
              <a:t>C. 29.5 days</a:t>
            </a:r>
          </a:p>
        </p:txBody>
      </p:sp>
    </p:spTree>
    <p:extLst>
      <p:ext uri="{BB962C8B-B14F-4D97-AF65-F5344CB8AC3E}">
        <p14:creationId xmlns:p14="http://schemas.microsoft.com/office/powerpoint/2010/main" val="7071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1E0DC6F-DB0E-DBE1-8178-AE81BC6B9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lf-moon">
            <a:extLst>
              <a:ext uri="{FF2B5EF4-FFF2-40B4-BE49-F238E27FC236}">
                <a16:creationId xmlns:a16="http://schemas.microsoft.com/office/drawing/2014/main" id="{629760DB-D414-8587-B975-9C892043D5D4}"/>
              </a:ext>
            </a:extLst>
          </p:cNvPr>
          <p:cNvPicPr>
            <a:picLocks noChangeAspect="1"/>
          </p:cNvPicPr>
          <p:nvPr/>
        </p:nvPicPr>
        <p:blipFill>
          <a:blip r:embed="rId2"/>
          <a:srcRect r="9091" b="25348"/>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84D07BF5-D29E-918E-55FE-747AF2A0E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66726" cy="685800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C81B8D-7A2B-38AE-BF40-83E68728C4C1}"/>
              </a:ext>
            </a:extLst>
          </p:cNvPr>
          <p:cNvSpPr>
            <a:spLocks noGrp="1"/>
          </p:cNvSpPr>
          <p:nvPr>
            <p:ph type="title"/>
          </p:nvPr>
        </p:nvSpPr>
        <p:spPr>
          <a:xfrm>
            <a:off x="441035" y="1424475"/>
            <a:ext cx="3424383" cy="2543448"/>
          </a:xfrm>
        </p:spPr>
        <p:txBody>
          <a:bodyPr vert="horz" lIns="91440" tIns="45720" rIns="91440" bIns="45720" rtlCol="0" anchor="t">
            <a:normAutofit/>
          </a:bodyPr>
          <a:lstStyle/>
          <a:p>
            <a:r>
              <a:rPr lang="en-US" sz="3200"/>
              <a:t>It’s time to make the project!</a:t>
            </a:r>
          </a:p>
        </p:txBody>
      </p:sp>
      <p:sp>
        <p:nvSpPr>
          <p:cNvPr id="3" name="Content Placeholder 2">
            <a:extLst>
              <a:ext uri="{FF2B5EF4-FFF2-40B4-BE49-F238E27FC236}">
                <a16:creationId xmlns:a16="http://schemas.microsoft.com/office/drawing/2014/main" id="{8878BFFB-27DF-F6FA-C15F-ECB9FFD5C5B4}"/>
              </a:ext>
            </a:extLst>
          </p:cNvPr>
          <p:cNvSpPr>
            <a:spLocks noGrp="1"/>
          </p:cNvSpPr>
          <p:nvPr>
            <p:ph idx="1"/>
          </p:nvPr>
        </p:nvSpPr>
        <p:spPr>
          <a:xfrm>
            <a:off x="441035" y="4007796"/>
            <a:ext cx="3424382" cy="2000041"/>
          </a:xfrm>
        </p:spPr>
        <p:txBody>
          <a:bodyPr vert="horz" lIns="91440" tIns="45720" rIns="91440" bIns="45720" rtlCol="0" anchor="b">
            <a:normAutofit/>
          </a:bodyPr>
          <a:lstStyle/>
          <a:p>
            <a:pPr marL="0" indent="0">
              <a:buNone/>
            </a:pPr>
            <a:r>
              <a:rPr lang="en-US" sz="1800"/>
              <a:t>Phases of the moon</a:t>
            </a:r>
            <a:endParaRPr lang="en-US" sz="1800" dirty="0"/>
          </a:p>
        </p:txBody>
      </p:sp>
    </p:spTree>
    <p:extLst>
      <p:ext uri="{BB962C8B-B14F-4D97-AF65-F5344CB8AC3E}">
        <p14:creationId xmlns:p14="http://schemas.microsoft.com/office/powerpoint/2010/main" val="260185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1E0DC6F-DB0E-DBE1-8178-AE81BC6B9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rescent moon in the night sky">
            <a:extLst>
              <a:ext uri="{FF2B5EF4-FFF2-40B4-BE49-F238E27FC236}">
                <a16:creationId xmlns:a16="http://schemas.microsoft.com/office/drawing/2014/main" id="{CE4BD3E9-B437-0516-83E9-708CBB76AE78}"/>
              </a:ext>
            </a:extLst>
          </p:cNvPr>
          <p:cNvPicPr>
            <a:picLocks noChangeAspect="1"/>
          </p:cNvPicPr>
          <p:nvPr/>
        </p:nvPicPr>
        <p:blipFill>
          <a:blip r:embed="rId2"/>
          <a:srcRect l="1390" t="8442" r="7701" b="14949"/>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84D07BF5-D29E-918E-55FE-747AF2A0E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66726" cy="685800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D932B4-B1B7-ED80-021D-303C534875F2}"/>
              </a:ext>
            </a:extLst>
          </p:cNvPr>
          <p:cNvSpPr>
            <a:spLocks noGrp="1"/>
          </p:cNvSpPr>
          <p:nvPr>
            <p:ph type="title"/>
          </p:nvPr>
        </p:nvSpPr>
        <p:spPr>
          <a:xfrm>
            <a:off x="441035" y="1424475"/>
            <a:ext cx="3424383" cy="2543448"/>
          </a:xfrm>
        </p:spPr>
        <p:txBody>
          <a:bodyPr vert="horz" lIns="91440" tIns="45720" rIns="91440" bIns="45720" rtlCol="0" anchor="t">
            <a:normAutofit/>
          </a:bodyPr>
          <a:lstStyle/>
          <a:p>
            <a:r>
              <a:rPr lang="en-US" sz="3200" dirty="0">
                <a:latin typeface="Amasis MT Pro" panose="02040504050005020304" pitchFamily="18" charset="0"/>
              </a:rPr>
              <a:t>Essential Question:</a:t>
            </a:r>
          </a:p>
        </p:txBody>
      </p:sp>
      <p:sp>
        <p:nvSpPr>
          <p:cNvPr id="3" name="Content Placeholder 2">
            <a:extLst>
              <a:ext uri="{FF2B5EF4-FFF2-40B4-BE49-F238E27FC236}">
                <a16:creationId xmlns:a16="http://schemas.microsoft.com/office/drawing/2014/main" id="{8BA306E8-964B-C38E-C230-E82C20AEC485}"/>
              </a:ext>
            </a:extLst>
          </p:cNvPr>
          <p:cNvSpPr>
            <a:spLocks noGrp="1"/>
          </p:cNvSpPr>
          <p:nvPr>
            <p:ph idx="1"/>
          </p:nvPr>
        </p:nvSpPr>
        <p:spPr>
          <a:xfrm>
            <a:off x="441035" y="2843585"/>
            <a:ext cx="3424382" cy="1124338"/>
          </a:xfrm>
        </p:spPr>
        <p:txBody>
          <a:bodyPr vert="horz" lIns="91440" tIns="45720" rIns="91440" bIns="45720" rtlCol="0" anchor="b">
            <a:normAutofit/>
          </a:bodyPr>
          <a:lstStyle/>
          <a:p>
            <a:pPr marL="0" indent="0">
              <a:buNone/>
            </a:pPr>
            <a:r>
              <a:rPr lang="en-US" sz="1800" dirty="0"/>
              <a:t>Why does the Moon appear to change shape throughout the month?</a:t>
            </a:r>
          </a:p>
        </p:txBody>
      </p:sp>
    </p:spTree>
    <p:extLst>
      <p:ext uri="{BB962C8B-B14F-4D97-AF65-F5344CB8AC3E}">
        <p14:creationId xmlns:p14="http://schemas.microsoft.com/office/powerpoint/2010/main" val="173915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558EE-8004-A5FF-B0FE-105C400847C2}"/>
              </a:ext>
            </a:extLst>
          </p:cNvPr>
          <p:cNvSpPr>
            <a:spLocks noGrp="1"/>
          </p:cNvSpPr>
          <p:nvPr>
            <p:ph type="title"/>
          </p:nvPr>
        </p:nvSpPr>
        <p:spPr>
          <a:xfrm>
            <a:off x="612648" y="548640"/>
            <a:ext cx="4341189" cy="1132258"/>
          </a:xfrm>
        </p:spPr>
        <p:txBody>
          <a:bodyPr/>
          <a:lstStyle/>
          <a:p>
            <a:r>
              <a:rPr lang="en-US" dirty="0">
                <a:latin typeface="Amasis MT Pro" panose="02040504050005020304" pitchFamily="18" charset="0"/>
              </a:rPr>
              <a:t>What is the Moon?</a:t>
            </a:r>
          </a:p>
        </p:txBody>
      </p:sp>
      <p:sp>
        <p:nvSpPr>
          <p:cNvPr id="3" name="Content Placeholder 2">
            <a:extLst>
              <a:ext uri="{FF2B5EF4-FFF2-40B4-BE49-F238E27FC236}">
                <a16:creationId xmlns:a16="http://schemas.microsoft.com/office/drawing/2014/main" id="{1B80EF74-1E17-2E4E-DB7B-A96DEE8C0665}"/>
              </a:ext>
            </a:extLst>
          </p:cNvPr>
          <p:cNvSpPr>
            <a:spLocks noGrp="1"/>
          </p:cNvSpPr>
          <p:nvPr>
            <p:ph idx="1"/>
          </p:nvPr>
        </p:nvSpPr>
        <p:spPr>
          <a:xfrm>
            <a:off x="612649" y="1715532"/>
            <a:ext cx="4692882" cy="1132258"/>
          </a:xfrm>
        </p:spPr>
        <p:txBody>
          <a:bodyPr>
            <a:normAutofit/>
          </a:bodyPr>
          <a:lstStyle/>
          <a:p>
            <a:r>
              <a:rPr lang="en-US" dirty="0"/>
              <a:t>The Moon is </a:t>
            </a:r>
            <a:r>
              <a:rPr lang="en-US" b="1" dirty="0"/>
              <a:t>Earth's natural satellite</a:t>
            </a:r>
            <a:r>
              <a:rPr lang="en-US" dirty="0"/>
              <a:t>, meaning it orbits Earth.</a:t>
            </a:r>
          </a:p>
        </p:txBody>
      </p:sp>
      <p:sp>
        <p:nvSpPr>
          <p:cNvPr id="4" name="Content Placeholder 2">
            <a:extLst>
              <a:ext uri="{FF2B5EF4-FFF2-40B4-BE49-F238E27FC236}">
                <a16:creationId xmlns:a16="http://schemas.microsoft.com/office/drawing/2014/main" id="{317693BD-C696-E344-0037-3B02E6E5678F}"/>
              </a:ext>
            </a:extLst>
          </p:cNvPr>
          <p:cNvSpPr txBox="1">
            <a:spLocks/>
          </p:cNvSpPr>
          <p:nvPr/>
        </p:nvSpPr>
        <p:spPr>
          <a:xfrm>
            <a:off x="612647" y="2697506"/>
            <a:ext cx="3979450" cy="126302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It is a rocky, airless world that is </a:t>
            </a:r>
            <a:r>
              <a:rPr lang="en-US" b="1" dirty="0"/>
              <a:t>1/4th the size of Earth</a:t>
            </a:r>
            <a:r>
              <a:rPr lang="en-US" dirty="0"/>
              <a:t>.</a:t>
            </a:r>
          </a:p>
        </p:txBody>
      </p:sp>
      <p:sp>
        <p:nvSpPr>
          <p:cNvPr id="5" name="Content Placeholder 2">
            <a:extLst>
              <a:ext uri="{FF2B5EF4-FFF2-40B4-BE49-F238E27FC236}">
                <a16:creationId xmlns:a16="http://schemas.microsoft.com/office/drawing/2014/main" id="{DF58FB5F-7F5A-4DA0-4FA7-1FCEFADE91B3}"/>
              </a:ext>
            </a:extLst>
          </p:cNvPr>
          <p:cNvSpPr txBox="1">
            <a:spLocks/>
          </p:cNvSpPr>
          <p:nvPr/>
        </p:nvSpPr>
        <p:spPr>
          <a:xfrm>
            <a:off x="612647" y="3682601"/>
            <a:ext cx="4341190" cy="126302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Moon has no light of its own; it reflects sunlight.</a:t>
            </a:r>
          </a:p>
        </p:txBody>
      </p:sp>
      <p:sp>
        <p:nvSpPr>
          <p:cNvPr id="6" name="Content Placeholder 2">
            <a:extLst>
              <a:ext uri="{FF2B5EF4-FFF2-40B4-BE49-F238E27FC236}">
                <a16:creationId xmlns:a16="http://schemas.microsoft.com/office/drawing/2014/main" id="{A465A56F-6595-463E-752A-851548D8A6FD}"/>
              </a:ext>
            </a:extLst>
          </p:cNvPr>
          <p:cNvSpPr txBox="1">
            <a:spLocks/>
          </p:cNvSpPr>
          <p:nvPr/>
        </p:nvSpPr>
        <p:spPr>
          <a:xfrm>
            <a:off x="612647" y="4587809"/>
            <a:ext cx="3738289" cy="100674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a:t>
            </a:r>
            <a:r>
              <a:rPr lang="en-US" b="1" dirty="0"/>
              <a:t>Moon’s gravitational pull</a:t>
            </a:r>
            <a:r>
              <a:rPr lang="en-US" dirty="0"/>
              <a:t> causes </a:t>
            </a:r>
            <a:r>
              <a:rPr lang="en-US" b="1" dirty="0"/>
              <a:t>tides</a:t>
            </a:r>
            <a:r>
              <a:rPr lang="en-US" dirty="0"/>
              <a:t> on Earth.</a:t>
            </a:r>
          </a:p>
        </p:txBody>
      </p:sp>
      <p:pic>
        <p:nvPicPr>
          <p:cNvPr id="1027" name="Picture 3">
            <a:extLst>
              <a:ext uri="{FF2B5EF4-FFF2-40B4-BE49-F238E27FC236}">
                <a16:creationId xmlns:a16="http://schemas.microsoft.com/office/drawing/2014/main" id="{27D4F18B-17EE-3FAF-2CB6-EBD01228DB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975" b="9964"/>
          <a:stretch/>
        </p:blipFill>
        <p:spPr bwMode="auto">
          <a:xfrm>
            <a:off x="4953837" y="548640"/>
            <a:ext cx="6860227" cy="556075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64B1C20-3B80-D9D7-D3F5-3F709BCBF25C}"/>
              </a:ext>
            </a:extLst>
          </p:cNvPr>
          <p:cNvSpPr txBox="1"/>
          <p:nvPr/>
        </p:nvSpPr>
        <p:spPr>
          <a:xfrm>
            <a:off x="5062776" y="6109398"/>
            <a:ext cx="6094324" cy="600164"/>
          </a:xfrm>
          <a:prstGeom prst="rect">
            <a:avLst/>
          </a:prstGeom>
          <a:noFill/>
        </p:spPr>
        <p:txBody>
          <a:bodyPr wrap="square">
            <a:spAutoFit/>
          </a:bodyPr>
          <a:lstStyle/>
          <a:p>
            <a:r>
              <a:rPr lang="en-US" sz="1100" dirty="0">
                <a:hlinkClick r:id="rId3"/>
              </a:rPr>
              <a:t>phases-of-the-moon-as-seen-from-space-illustration-as-the-moon-orbits-the-earth-the-amount-of-sunlight-seen-on-its-visible-hemisphere-varies-in-a-r-2ADD3DB.jpg (1300×1042)</a:t>
            </a:r>
            <a:endParaRPr lang="en-US" sz="1100" dirty="0"/>
          </a:p>
        </p:txBody>
      </p:sp>
    </p:spTree>
    <p:extLst>
      <p:ext uri="{BB962C8B-B14F-4D97-AF65-F5344CB8AC3E}">
        <p14:creationId xmlns:p14="http://schemas.microsoft.com/office/powerpoint/2010/main" val="307215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heel(1)">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87B4472A-332B-71E5-8009-33841E7C3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0186E4-E05D-AF23-F484-45A66EC14855}"/>
              </a:ext>
            </a:extLst>
          </p:cNvPr>
          <p:cNvSpPr>
            <a:spLocks noGrp="1"/>
          </p:cNvSpPr>
          <p:nvPr>
            <p:ph type="title"/>
          </p:nvPr>
        </p:nvSpPr>
        <p:spPr>
          <a:xfrm>
            <a:off x="670848" y="771000"/>
            <a:ext cx="3673251" cy="1317670"/>
          </a:xfrm>
        </p:spPr>
        <p:txBody>
          <a:bodyPr vert="horz" lIns="91440" tIns="45720" rIns="91440" bIns="45720" rtlCol="0" anchor="b">
            <a:normAutofit/>
          </a:bodyPr>
          <a:lstStyle/>
          <a:p>
            <a:r>
              <a:rPr lang="en-US" sz="4000" dirty="0">
                <a:latin typeface="Amasis MT Pro" panose="02040504050005020304" pitchFamily="18" charset="0"/>
              </a:rPr>
              <a:t>What Are Moon Phases?</a:t>
            </a:r>
          </a:p>
        </p:txBody>
      </p:sp>
      <p:pic>
        <p:nvPicPr>
          <p:cNvPr id="2050" name="Picture 2">
            <a:extLst>
              <a:ext uri="{FF2B5EF4-FFF2-40B4-BE49-F238E27FC236}">
                <a16:creationId xmlns:a16="http://schemas.microsoft.com/office/drawing/2014/main" id="{875CC3F7-D707-D2EB-27C2-94E138B0E60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868"/>
          <a:stretch/>
        </p:blipFill>
        <p:spPr bwMode="auto">
          <a:xfrm>
            <a:off x="5126010" y="668595"/>
            <a:ext cx="6656886" cy="47293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838925C7-B1BA-A439-C989-6BAA59BDD78D}"/>
              </a:ext>
            </a:extLst>
          </p:cNvPr>
          <p:cNvSpPr txBox="1"/>
          <p:nvPr/>
        </p:nvSpPr>
        <p:spPr>
          <a:xfrm>
            <a:off x="651431" y="2298951"/>
            <a:ext cx="3216158" cy="1477328"/>
          </a:xfrm>
          <a:prstGeom prst="rect">
            <a:avLst/>
          </a:prstGeom>
          <a:noFill/>
        </p:spPr>
        <p:txBody>
          <a:bodyPr wrap="square">
            <a:spAutoFit/>
          </a:bodyPr>
          <a:lstStyle/>
          <a:p>
            <a:pPr marL="285750" indent="-285750">
              <a:buFont typeface="Arial" panose="020B0604020202020204" pitchFamily="34" charset="0"/>
              <a:buChar char="•"/>
            </a:pPr>
            <a:r>
              <a:rPr lang="en-US" dirty="0"/>
              <a:t>The Moon doesn’t actually change shape—it only looks different from Earth because of the way sunlight reflects off it.</a:t>
            </a:r>
          </a:p>
        </p:txBody>
      </p:sp>
      <p:sp>
        <p:nvSpPr>
          <p:cNvPr id="7" name="TextBox 6">
            <a:extLst>
              <a:ext uri="{FF2B5EF4-FFF2-40B4-BE49-F238E27FC236}">
                <a16:creationId xmlns:a16="http://schemas.microsoft.com/office/drawing/2014/main" id="{E6753C2A-39C1-5CA6-265E-1CCDFD3898CC}"/>
              </a:ext>
            </a:extLst>
          </p:cNvPr>
          <p:cNvSpPr txBox="1"/>
          <p:nvPr/>
        </p:nvSpPr>
        <p:spPr>
          <a:xfrm>
            <a:off x="733922" y="3856882"/>
            <a:ext cx="2935743" cy="923330"/>
          </a:xfrm>
          <a:prstGeom prst="rect">
            <a:avLst/>
          </a:prstGeom>
          <a:noFill/>
        </p:spPr>
        <p:txBody>
          <a:bodyPr wrap="square">
            <a:spAutoFit/>
          </a:bodyPr>
          <a:lstStyle/>
          <a:p>
            <a:pPr marL="285750" indent="-285750">
              <a:buFont typeface="Arial" panose="020B0604020202020204" pitchFamily="34" charset="0"/>
              <a:buChar char="•"/>
            </a:pPr>
            <a:r>
              <a:rPr lang="en-US" dirty="0"/>
              <a:t>The different shapes we see are called </a:t>
            </a:r>
            <a:r>
              <a:rPr lang="en-US" i="1" dirty="0"/>
              <a:t>Moon phases</a:t>
            </a:r>
            <a:r>
              <a:rPr lang="en-US" dirty="0"/>
              <a:t>.</a:t>
            </a:r>
          </a:p>
        </p:txBody>
      </p:sp>
      <p:sp>
        <p:nvSpPr>
          <p:cNvPr id="9" name="TextBox 8">
            <a:extLst>
              <a:ext uri="{FF2B5EF4-FFF2-40B4-BE49-F238E27FC236}">
                <a16:creationId xmlns:a16="http://schemas.microsoft.com/office/drawing/2014/main" id="{DED2B354-77DB-D4FA-7105-8B13AE14130C}"/>
              </a:ext>
            </a:extLst>
          </p:cNvPr>
          <p:cNvSpPr txBox="1"/>
          <p:nvPr/>
        </p:nvSpPr>
        <p:spPr>
          <a:xfrm>
            <a:off x="651431" y="4895776"/>
            <a:ext cx="3441290" cy="923330"/>
          </a:xfrm>
          <a:prstGeom prst="rect">
            <a:avLst/>
          </a:prstGeom>
          <a:noFill/>
        </p:spPr>
        <p:txBody>
          <a:bodyPr wrap="square">
            <a:spAutoFit/>
          </a:bodyPr>
          <a:lstStyle/>
          <a:p>
            <a:pPr marL="285750" indent="-285750">
              <a:buFont typeface="Arial" panose="020B0604020202020204" pitchFamily="34" charset="0"/>
              <a:buChar char="•"/>
            </a:pPr>
            <a:r>
              <a:rPr lang="en-US" dirty="0"/>
              <a:t>It takes about </a:t>
            </a:r>
            <a:r>
              <a:rPr lang="en-US" b="1" dirty="0"/>
              <a:t>29.5 days</a:t>
            </a:r>
            <a:r>
              <a:rPr lang="en-US" dirty="0"/>
              <a:t> for the Moon to complete a full cycle.</a:t>
            </a:r>
          </a:p>
        </p:txBody>
      </p:sp>
      <p:sp>
        <p:nvSpPr>
          <p:cNvPr id="11" name="TextBox 10">
            <a:extLst>
              <a:ext uri="{FF2B5EF4-FFF2-40B4-BE49-F238E27FC236}">
                <a16:creationId xmlns:a16="http://schemas.microsoft.com/office/drawing/2014/main" id="{D62EDE68-3D33-9529-2DF1-DB5467352864}"/>
              </a:ext>
            </a:extLst>
          </p:cNvPr>
          <p:cNvSpPr txBox="1"/>
          <p:nvPr/>
        </p:nvSpPr>
        <p:spPr>
          <a:xfrm>
            <a:off x="5309419" y="5627891"/>
            <a:ext cx="6473475" cy="430887"/>
          </a:xfrm>
          <a:prstGeom prst="rect">
            <a:avLst/>
          </a:prstGeom>
          <a:noFill/>
        </p:spPr>
        <p:txBody>
          <a:bodyPr wrap="square">
            <a:spAutoFit/>
          </a:bodyPr>
          <a:lstStyle/>
          <a:p>
            <a:r>
              <a:rPr lang="en-US" sz="1100" dirty="0">
                <a:hlinkClick r:id="rId3"/>
              </a:rPr>
              <a:t>phases-of-the-moon-lunar-phase-earth-and-sun-luna-the-lunar-cycle-change-night-sky-infographic-eclipse-concept-planets-in-solar-system-cartoon-illustration-vector.jpg (1920×1477)</a:t>
            </a:r>
            <a:endParaRPr lang="en-US" sz="1100" dirty="0"/>
          </a:p>
        </p:txBody>
      </p:sp>
    </p:spTree>
    <p:extLst>
      <p:ext uri="{BB962C8B-B14F-4D97-AF65-F5344CB8AC3E}">
        <p14:creationId xmlns:p14="http://schemas.microsoft.com/office/powerpoint/2010/main" val="1284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87B4472A-332B-71E5-8009-33841E7C3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9166B4-E6B4-68D6-EC0D-2DE14B8CE6AA}"/>
              </a:ext>
            </a:extLst>
          </p:cNvPr>
          <p:cNvSpPr>
            <a:spLocks noGrp="1"/>
          </p:cNvSpPr>
          <p:nvPr>
            <p:ph type="title"/>
          </p:nvPr>
        </p:nvSpPr>
        <p:spPr>
          <a:xfrm>
            <a:off x="680895" y="592852"/>
            <a:ext cx="8764555" cy="787011"/>
          </a:xfrm>
        </p:spPr>
        <p:txBody>
          <a:bodyPr vert="horz" lIns="91440" tIns="45720" rIns="91440" bIns="45720" rtlCol="0" anchor="b">
            <a:normAutofit/>
          </a:bodyPr>
          <a:lstStyle/>
          <a:p>
            <a:r>
              <a:rPr lang="en-US" sz="3700" dirty="0">
                <a:latin typeface="Amasis MT Pro" panose="02040504050005020304" pitchFamily="18" charset="0"/>
              </a:rPr>
              <a:t>Why Do We See Different Phases?</a:t>
            </a:r>
          </a:p>
        </p:txBody>
      </p:sp>
      <p:pic>
        <p:nvPicPr>
          <p:cNvPr id="3074" name="Picture 2" descr="Moon Phases - Earth in the Solar System Final">
            <a:extLst>
              <a:ext uri="{FF2B5EF4-FFF2-40B4-BE49-F238E27FC236}">
                <a16:creationId xmlns:a16="http://schemas.microsoft.com/office/drawing/2014/main" id="{7626E710-9FA6-BA57-158E-19744563345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03075" y="1379863"/>
            <a:ext cx="6931832" cy="47898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DA37170-26AD-6D0A-6FD0-422F1795F5B6}"/>
              </a:ext>
            </a:extLst>
          </p:cNvPr>
          <p:cNvSpPr txBox="1"/>
          <p:nvPr/>
        </p:nvSpPr>
        <p:spPr>
          <a:xfrm>
            <a:off x="6756872" y="6265148"/>
            <a:ext cx="3520785" cy="369332"/>
          </a:xfrm>
          <a:prstGeom prst="rect">
            <a:avLst/>
          </a:prstGeom>
          <a:noFill/>
        </p:spPr>
        <p:txBody>
          <a:bodyPr wrap="square">
            <a:spAutoFit/>
          </a:bodyPr>
          <a:lstStyle/>
          <a:p>
            <a:r>
              <a:rPr lang="en-US" dirty="0">
                <a:hlinkClick r:id="rId3"/>
              </a:rPr>
              <a:t>_4350640_orig.jpg (575×342)</a:t>
            </a:r>
            <a:endParaRPr lang="en-US" dirty="0"/>
          </a:p>
        </p:txBody>
      </p:sp>
      <p:sp>
        <p:nvSpPr>
          <p:cNvPr id="7" name="TextBox 6">
            <a:extLst>
              <a:ext uri="{FF2B5EF4-FFF2-40B4-BE49-F238E27FC236}">
                <a16:creationId xmlns:a16="http://schemas.microsoft.com/office/drawing/2014/main" id="{7EE051EA-DF1F-90A7-F8D3-26F6980369E3}"/>
              </a:ext>
            </a:extLst>
          </p:cNvPr>
          <p:cNvSpPr txBox="1"/>
          <p:nvPr/>
        </p:nvSpPr>
        <p:spPr>
          <a:xfrm>
            <a:off x="586106" y="1969476"/>
            <a:ext cx="3780573" cy="1446550"/>
          </a:xfrm>
          <a:prstGeom prst="rect">
            <a:avLst/>
          </a:prstGeom>
          <a:noFill/>
        </p:spPr>
        <p:txBody>
          <a:bodyPr wrap="square">
            <a:spAutoFit/>
          </a:bodyPr>
          <a:lstStyle/>
          <a:p>
            <a:pPr marL="285750" indent="-285750">
              <a:buFont typeface="Arial" panose="020B0604020202020204" pitchFamily="34" charset="0"/>
              <a:buChar char="•"/>
            </a:pPr>
            <a:r>
              <a:rPr lang="en-US" sz="2200" dirty="0"/>
              <a:t>The Moon </a:t>
            </a:r>
            <a:r>
              <a:rPr lang="en-US" sz="2200" b="1" dirty="0"/>
              <a:t>orbits Earth</a:t>
            </a:r>
            <a:r>
              <a:rPr lang="en-US" sz="2200" dirty="0"/>
              <a:t>, and as it moves, the sunlight hits it from different angles.</a:t>
            </a:r>
          </a:p>
        </p:txBody>
      </p:sp>
      <p:sp>
        <p:nvSpPr>
          <p:cNvPr id="9" name="TextBox 8">
            <a:extLst>
              <a:ext uri="{FF2B5EF4-FFF2-40B4-BE49-F238E27FC236}">
                <a16:creationId xmlns:a16="http://schemas.microsoft.com/office/drawing/2014/main" id="{A7244F24-D7F5-0425-135D-A71ED76019E5}"/>
              </a:ext>
            </a:extLst>
          </p:cNvPr>
          <p:cNvSpPr txBox="1"/>
          <p:nvPr/>
        </p:nvSpPr>
        <p:spPr>
          <a:xfrm>
            <a:off x="586106" y="3475019"/>
            <a:ext cx="3479124" cy="1107996"/>
          </a:xfrm>
          <a:prstGeom prst="rect">
            <a:avLst/>
          </a:prstGeom>
          <a:noFill/>
        </p:spPr>
        <p:txBody>
          <a:bodyPr wrap="square">
            <a:spAutoFit/>
          </a:bodyPr>
          <a:lstStyle/>
          <a:p>
            <a:pPr marL="285750" indent="-285750">
              <a:buFont typeface="Arial" panose="020B0604020202020204" pitchFamily="34" charset="0"/>
              <a:buChar char="•"/>
            </a:pPr>
            <a:r>
              <a:rPr lang="en-US" sz="2200" dirty="0"/>
              <a:t>The part of the Moon that is </a:t>
            </a:r>
            <a:r>
              <a:rPr lang="en-US" sz="2200" b="1" dirty="0"/>
              <a:t>lit up</a:t>
            </a:r>
            <a:r>
              <a:rPr lang="en-US" sz="2200" dirty="0"/>
              <a:t> is what we see from Earth.</a:t>
            </a:r>
          </a:p>
        </p:txBody>
      </p:sp>
      <p:sp>
        <p:nvSpPr>
          <p:cNvPr id="11" name="TextBox 10">
            <a:extLst>
              <a:ext uri="{FF2B5EF4-FFF2-40B4-BE49-F238E27FC236}">
                <a16:creationId xmlns:a16="http://schemas.microsoft.com/office/drawing/2014/main" id="{A8EED626-0A73-5974-EEB8-A7C715B42BE8}"/>
              </a:ext>
            </a:extLst>
          </p:cNvPr>
          <p:cNvSpPr txBox="1"/>
          <p:nvPr/>
        </p:nvSpPr>
        <p:spPr>
          <a:xfrm>
            <a:off x="586106" y="4707810"/>
            <a:ext cx="3071494" cy="1107996"/>
          </a:xfrm>
          <a:prstGeom prst="rect">
            <a:avLst/>
          </a:prstGeom>
          <a:noFill/>
        </p:spPr>
        <p:txBody>
          <a:bodyPr wrap="square">
            <a:spAutoFit/>
          </a:bodyPr>
          <a:lstStyle/>
          <a:p>
            <a:pPr marL="285750" indent="-285750">
              <a:buFont typeface="Arial" panose="020B0604020202020204" pitchFamily="34" charset="0"/>
              <a:buChar char="•"/>
            </a:pPr>
            <a:r>
              <a:rPr lang="en-US" sz="2200" dirty="0"/>
              <a:t>This creates a predictable cycle of phases.</a:t>
            </a:r>
          </a:p>
        </p:txBody>
      </p:sp>
    </p:spTree>
    <p:extLst>
      <p:ext uri="{BB962C8B-B14F-4D97-AF65-F5344CB8AC3E}">
        <p14:creationId xmlns:p14="http://schemas.microsoft.com/office/powerpoint/2010/main" val="324659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1" name="Rectangle 4110">
            <a:extLst>
              <a:ext uri="{FF2B5EF4-FFF2-40B4-BE49-F238E27FC236}">
                <a16:creationId xmlns:a16="http://schemas.microsoft.com/office/drawing/2014/main" id="{D1BA7680-B1FB-4B6B-2155-45DD5D6C4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a:extLst>
              <a:ext uri="{FF2B5EF4-FFF2-40B4-BE49-F238E27FC236}">
                <a16:creationId xmlns:a16="http://schemas.microsoft.com/office/drawing/2014/main" id="{054D5EAA-7578-078E-A3BE-A7F6DA5C70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42" t="12587" r="4849"/>
          <a:stretch/>
        </p:blipFill>
        <p:spPr bwMode="auto">
          <a:xfrm>
            <a:off x="20" y="-1"/>
            <a:ext cx="12191980" cy="6858001"/>
          </a:xfrm>
          <a:prstGeom prst="rect">
            <a:avLst/>
          </a:prstGeom>
          <a:noFill/>
          <a:extLst>
            <a:ext uri="{909E8E84-426E-40DD-AFC4-6F175D3DCCD1}">
              <a14:hiddenFill xmlns:a14="http://schemas.microsoft.com/office/drawing/2010/main">
                <a:solidFill>
                  <a:srgbClr val="FFFFFF"/>
                </a:solidFill>
              </a14:hiddenFill>
            </a:ext>
          </a:extLst>
        </p:spPr>
      </p:pic>
      <p:sp>
        <p:nvSpPr>
          <p:cNvPr id="4112" name="Rectangle 4111">
            <a:extLst>
              <a:ext uri="{FF2B5EF4-FFF2-40B4-BE49-F238E27FC236}">
                <a16:creationId xmlns:a16="http://schemas.microsoft.com/office/drawing/2014/main" id="{A9CCD9CD-49AE-3D3E-923B-81ECD3FBF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32383"/>
            <a:ext cx="12192000" cy="4525617"/>
          </a:xfrm>
          <a:prstGeom prst="rect">
            <a:avLst/>
          </a:prstGeom>
          <a:gradFill>
            <a:gsLst>
              <a:gs pos="0">
                <a:srgbClr val="000000">
                  <a:alpha val="0"/>
                </a:srgbClr>
              </a:gs>
              <a:gs pos="55000">
                <a:srgbClr val="000000">
                  <a:alpha val="35000"/>
                </a:srgbClr>
              </a:gs>
              <a:gs pos="100000">
                <a:srgbClr val="000000">
                  <a:alpha val="4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B8CBCD8-9437-1F6A-A978-7B960AF28698}"/>
              </a:ext>
            </a:extLst>
          </p:cNvPr>
          <p:cNvSpPr txBox="1"/>
          <p:nvPr/>
        </p:nvSpPr>
        <p:spPr>
          <a:xfrm>
            <a:off x="252717" y="4933742"/>
            <a:ext cx="6369147" cy="1768509"/>
          </a:xfrm>
          <a:prstGeom prst="rect">
            <a:avLst/>
          </a:prstGeom>
        </p:spPr>
        <p:txBody>
          <a:bodyPr vert="horz" lIns="91440" tIns="45720" rIns="91440" bIns="45720" rtlCol="0">
            <a:normAutofit/>
          </a:bodyPr>
          <a:lstStyle/>
          <a:p>
            <a:pPr>
              <a:lnSpc>
                <a:spcPct val="120000"/>
              </a:lnSpc>
              <a:spcBef>
                <a:spcPts val="1000"/>
              </a:spcBef>
            </a:pPr>
            <a:r>
              <a:rPr lang="en-US" sz="4400" b="1" dirty="0">
                <a:solidFill>
                  <a:srgbClr val="FFFFFF"/>
                </a:solidFill>
                <a:latin typeface="Amasis MT Pro" panose="02040504050005020304" pitchFamily="18" charset="0"/>
              </a:rPr>
              <a:t>1. New Moon</a:t>
            </a:r>
            <a:r>
              <a:rPr lang="en-US" sz="4400" dirty="0">
                <a:solidFill>
                  <a:srgbClr val="FFFFFF"/>
                </a:solidFill>
                <a:latin typeface="Amasis MT Pro" panose="02040504050005020304" pitchFamily="18" charset="0"/>
              </a:rPr>
              <a:t> – The Moon is not visible.</a:t>
            </a:r>
          </a:p>
        </p:txBody>
      </p:sp>
      <p:sp>
        <p:nvSpPr>
          <p:cNvPr id="12" name="TextBox 11">
            <a:extLst>
              <a:ext uri="{FF2B5EF4-FFF2-40B4-BE49-F238E27FC236}">
                <a16:creationId xmlns:a16="http://schemas.microsoft.com/office/drawing/2014/main" id="{75BE38FC-F641-3F6B-E4F9-58836ED34CAC}"/>
              </a:ext>
            </a:extLst>
          </p:cNvPr>
          <p:cNvSpPr txBox="1"/>
          <p:nvPr/>
        </p:nvSpPr>
        <p:spPr>
          <a:xfrm>
            <a:off x="6735097" y="6379621"/>
            <a:ext cx="5456883" cy="369332"/>
          </a:xfrm>
          <a:prstGeom prst="rect">
            <a:avLst/>
          </a:prstGeom>
          <a:noFill/>
        </p:spPr>
        <p:txBody>
          <a:bodyPr wrap="square">
            <a:spAutoFit/>
          </a:bodyPr>
          <a:lstStyle/>
          <a:p>
            <a:r>
              <a:rPr lang="en-US" dirty="0">
                <a:hlinkClick r:id="rId3"/>
              </a:rPr>
              <a:t>new-moonjpg-6f1bdebaead0107e.jpg (1280×748)</a:t>
            </a:r>
            <a:endParaRPr lang="en-US" dirty="0"/>
          </a:p>
        </p:txBody>
      </p:sp>
    </p:spTree>
    <p:extLst>
      <p:ext uri="{BB962C8B-B14F-4D97-AF65-F5344CB8AC3E}">
        <p14:creationId xmlns:p14="http://schemas.microsoft.com/office/powerpoint/2010/main" val="29277290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wheel(1)">
                                      <p:cBhvr>
                                        <p:cTn id="7" dur="2000"/>
                                        <p:tgtEl>
                                          <p:spTgt spid="410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FDEF06-FF32-38F9-613D-A0F6A2D27C70}"/>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2CC1E4F-F1F0-B945-BE50-C72A7103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Crescent moon in the night sky">
            <a:extLst>
              <a:ext uri="{FF2B5EF4-FFF2-40B4-BE49-F238E27FC236}">
                <a16:creationId xmlns:a16="http://schemas.microsoft.com/office/drawing/2014/main" id="{FEB46AA0-597D-7FD0-A0E5-37A8C5C79397}"/>
              </a:ext>
            </a:extLst>
          </p:cNvPr>
          <p:cNvPicPr>
            <a:picLocks noChangeAspect="1"/>
          </p:cNvPicPr>
          <p:nvPr/>
        </p:nvPicPr>
        <p:blipFill>
          <a:blip r:embed="rId2"/>
          <a:srcRect l="36520" r="1446" b="-1"/>
          <a:stretch/>
        </p:blipFill>
        <p:spPr>
          <a:xfrm>
            <a:off x="1" y="10"/>
            <a:ext cx="6373368" cy="6857990"/>
          </a:xfrm>
          <a:prstGeom prst="rect">
            <a:avLst/>
          </a:prstGeom>
        </p:spPr>
      </p:pic>
      <p:sp>
        <p:nvSpPr>
          <p:cNvPr id="7" name="TextBox 6">
            <a:extLst>
              <a:ext uri="{FF2B5EF4-FFF2-40B4-BE49-F238E27FC236}">
                <a16:creationId xmlns:a16="http://schemas.microsoft.com/office/drawing/2014/main" id="{375E3ACA-9711-30EC-232E-FA535906D33E}"/>
              </a:ext>
            </a:extLst>
          </p:cNvPr>
          <p:cNvSpPr txBox="1"/>
          <p:nvPr/>
        </p:nvSpPr>
        <p:spPr>
          <a:xfrm>
            <a:off x="7054191" y="1377105"/>
            <a:ext cx="4724854" cy="3617681"/>
          </a:xfrm>
          <a:prstGeom prst="rect">
            <a:avLst/>
          </a:prstGeom>
        </p:spPr>
        <p:txBody>
          <a:bodyPr vert="horz" lIns="91440" tIns="45720" rIns="91440" bIns="45720" rtlCol="0">
            <a:noAutofit/>
          </a:bodyPr>
          <a:lstStyle/>
          <a:p>
            <a:pPr>
              <a:lnSpc>
                <a:spcPct val="120000"/>
              </a:lnSpc>
              <a:spcAft>
                <a:spcPts val="600"/>
              </a:spcAft>
            </a:pPr>
            <a:r>
              <a:rPr lang="en-US" sz="4400" b="1" dirty="0">
                <a:latin typeface="Amasis MT Pro" panose="02040504050005020304" pitchFamily="18" charset="0"/>
              </a:rPr>
              <a:t>2. Waxing Crescent</a:t>
            </a:r>
            <a:r>
              <a:rPr lang="en-US" sz="4400" dirty="0">
                <a:latin typeface="Amasis MT Pro" panose="02040504050005020304" pitchFamily="18" charset="0"/>
              </a:rPr>
              <a:t> – A small sliver of light appears.</a:t>
            </a:r>
          </a:p>
        </p:txBody>
      </p:sp>
    </p:spTree>
    <p:extLst>
      <p:ext uri="{BB962C8B-B14F-4D97-AF65-F5344CB8AC3E}">
        <p14:creationId xmlns:p14="http://schemas.microsoft.com/office/powerpoint/2010/main" val="13168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6CE1C7FE-3430-CC57-EE48-29162A054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400"/>
          <a:stretch/>
        </p:blipFill>
        <p:spPr bwMode="auto">
          <a:xfrm>
            <a:off x="20" y="10"/>
            <a:ext cx="4910308"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9D8E5FB-A9F2-F190-D162-96BA06FE21E8}"/>
              </a:ext>
            </a:extLst>
          </p:cNvPr>
          <p:cNvSpPr>
            <a:spLocks noGrp="1"/>
          </p:cNvSpPr>
          <p:nvPr>
            <p:ph idx="1"/>
          </p:nvPr>
        </p:nvSpPr>
        <p:spPr>
          <a:xfrm>
            <a:off x="5568537" y="2214282"/>
            <a:ext cx="5916168" cy="4095078"/>
          </a:xfrm>
        </p:spPr>
        <p:txBody>
          <a:bodyPr>
            <a:normAutofit/>
          </a:bodyPr>
          <a:lstStyle/>
          <a:p>
            <a:pPr marL="0" indent="0">
              <a:buNone/>
            </a:pPr>
            <a:r>
              <a:rPr lang="en-US" sz="4400" b="1" dirty="0">
                <a:latin typeface="Amasis MT Pro" panose="02040504050005020304" pitchFamily="18" charset="0"/>
              </a:rPr>
              <a:t>3. First Quarter</a:t>
            </a:r>
            <a:r>
              <a:rPr lang="en-US" sz="4400" dirty="0">
                <a:latin typeface="Amasis MT Pro" panose="02040504050005020304" pitchFamily="18" charset="0"/>
              </a:rPr>
              <a:t> – Half of the Moon is visible.</a:t>
            </a:r>
          </a:p>
        </p:txBody>
      </p:sp>
      <p:sp>
        <p:nvSpPr>
          <p:cNvPr id="7" name="TextBox 6">
            <a:extLst>
              <a:ext uri="{FF2B5EF4-FFF2-40B4-BE49-F238E27FC236}">
                <a16:creationId xmlns:a16="http://schemas.microsoft.com/office/drawing/2014/main" id="{DDB68F27-E195-EE50-2064-4EACC16C860D}"/>
              </a:ext>
            </a:extLst>
          </p:cNvPr>
          <p:cNvSpPr txBox="1"/>
          <p:nvPr/>
        </p:nvSpPr>
        <p:spPr>
          <a:xfrm>
            <a:off x="0" y="6488658"/>
            <a:ext cx="4987088" cy="369332"/>
          </a:xfrm>
          <a:prstGeom prst="rect">
            <a:avLst/>
          </a:prstGeom>
          <a:noFill/>
        </p:spPr>
        <p:txBody>
          <a:bodyPr wrap="square">
            <a:spAutoFit/>
          </a:bodyPr>
          <a:lstStyle/>
          <a:p>
            <a:r>
              <a:rPr lang="en-US" dirty="0">
                <a:hlinkClick r:id="rId4"/>
              </a:rPr>
              <a:t>Moon2808WaxGib150922.jpg (2048×2048)</a:t>
            </a:r>
            <a:endParaRPr lang="en-US" dirty="0"/>
          </a:p>
        </p:txBody>
      </p:sp>
    </p:spTree>
    <p:extLst>
      <p:ext uri="{BB962C8B-B14F-4D97-AF65-F5344CB8AC3E}">
        <p14:creationId xmlns:p14="http://schemas.microsoft.com/office/powerpoint/2010/main" val="83543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BA2AFC67-0973-EC0D-F14E-710D701B2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144E84B3-9D47-65F8-A333-CBDCFB54A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703" r="10886" b="-1"/>
          <a:stretch/>
        </p:blipFill>
        <p:spPr bwMode="auto">
          <a:xfrm>
            <a:off x="4752550" y="10"/>
            <a:ext cx="743945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49A268B-C92B-7D85-194D-830DC6E41A34}"/>
              </a:ext>
            </a:extLst>
          </p:cNvPr>
          <p:cNvSpPr>
            <a:spLocks noGrp="1"/>
          </p:cNvSpPr>
          <p:nvPr>
            <p:ph idx="1"/>
          </p:nvPr>
        </p:nvSpPr>
        <p:spPr>
          <a:xfrm>
            <a:off x="602902" y="693336"/>
            <a:ext cx="3565192" cy="5641932"/>
          </a:xfrm>
        </p:spPr>
        <p:txBody>
          <a:bodyPr>
            <a:normAutofit lnSpcReduction="10000"/>
          </a:bodyPr>
          <a:lstStyle/>
          <a:p>
            <a:pPr marL="0" indent="0">
              <a:buNone/>
            </a:pPr>
            <a:r>
              <a:rPr lang="en-US" sz="2800" b="1" dirty="0">
                <a:latin typeface="Amasis MT Pro" panose="02040504050005020304" pitchFamily="18" charset="0"/>
              </a:rPr>
              <a:t>4. Waxing Gibbous</a:t>
            </a:r>
            <a:r>
              <a:rPr lang="en-US" sz="2800" dirty="0">
                <a:latin typeface="Amasis MT Pro" panose="02040504050005020304" pitchFamily="18" charset="0"/>
              </a:rPr>
              <a:t> – Almost a full Moon. </a:t>
            </a:r>
            <a:r>
              <a:rPr lang="en-US" sz="2800" b="0" i="0" dirty="0">
                <a:effectLst/>
                <a:latin typeface="Amasis MT Pro" panose="02040504050005020304" pitchFamily="18" charset="0"/>
              </a:rPr>
              <a:t>Is an intermediate phase of the Moon that starts right after the First Quarter and lasts until it becomes a full Moon. It is more than half illuminated but less than fully illuminated</a:t>
            </a:r>
            <a:endParaRPr lang="en-US" sz="2800" dirty="0">
              <a:latin typeface="Amasis MT Pro" panose="02040504050005020304" pitchFamily="18" charset="0"/>
            </a:endParaRPr>
          </a:p>
        </p:txBody>
      </p:sp>
      <p:sp>
        <p:nvSpPr>
          <p:cNvPr id="5" name="TextBox 4">
            <a:extLst>
              <a:ext uri="{FF2B5EF4-FFF2-40B4-BE49-F238E27FC236}">
                <a16:creationId xmlns:a16="http://schemas.microsoft.com/office/drawing/2014/main" id="{A0569D91-45C6-9720-FF6B-44BACCF7E391}"/>
              </a:ext>
            </a:extLst>
          </p:cNvPr>
          <p:cNvSpPr txBox="1"/>
          <p:nvPr/>
        </p:nvSpPr>
        <p:spPr>
          <a:xfrm>
            <a:off x="4752550" y="6488658"/>
            <a:ext cx="6135328" cy="369332"/>
          </a:xfrm>
          <a:prstGeom prst="rect">
            <a:avLst/>
          </a:prstGeom>
          <a:noFill/>
        </p:spPr>
        <p:txBody>
          <a:bodyPr wrap="square">
            <a:spAutoFit/>
          </a:bodyPr>
          <a:lstStyle/>
          <a:p>
            <a:r>
              <a:rPr lang="en-US" dirty="0">
                <a:hlinkClick r:id="rId3"/>
              </a:rPr>
              <a:t>ap595_7102011 (4752×3168)</a:t>
            </a:r>
            <a:endParaRPr lang="en-US" dirty="0"/>
          </a:p>
        </p:txBody>
      </p:sp>
    </p:spTree>
    <p:extLst>
      <p:ext uri="{BB962C8B-B14F-4D97-AF65-F5344CB8AC3E}">
        <p14:creationId xmlns:p14="http://schemas.microsoft.com/office/powerpoint/2010/main" val="69009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VanillaVTI">
  <a:themeElements>
    <a:clrScheme name="AnalogousFromDarkSeedLeftStep">
      <a:dk1>
        <a:srgbClr val="000000"/>
      </a:dk1>
      <a:lt1>
        <a:srgbClr val="FFFFFF"/>
      </a:lt1>
      <a:dk2>
        <a:srgbClr val="161732"/>
      </a:dk2>
      <a:lt2>
        <a:srgbClr val="F0F3F2"/>
      </a:lt2>
      <a:accent1>
        <a:srgbClr val="E72971"/>
      </a:accent1>
      <a:accent2>
        <a:srgbClr val="D517AE"/>
      </a:accent2>
      <a:accent3>
        <a:srgbClr val="BE29E7"/>
      </a:accent3>
      <a:accent4>
        <a:srgbClr val="5E17D5"/>
      </a:accent4>
      <a:accent5>
        <a:srgbClr val="2932E7"/>
      </a:accent5>
      <a:accent6>
        <a:srgbClr val="176FD5"/>
      </a:accent6>
      <a:hlink>
        <a:srgbClr val="6355C6"/>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244</TotalTime>
  <Words>1304</Words>
  <Application>Microsoft Office PowerPoint</Application>
  <PresentationFormat>Widescreen</PresentationFormat>
  <Paragraphs>104</Paragraphs>
  <Slides>19</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Amasis MT Pro</vt:lpstr>
      <vt:lpstr>Aptos</vt:lpstr>
      <vt:lpstr>Arial</vt:lpstr>
      <vt:lpstr>Neue Haas Grotesk Text Pro</vt:lpstr>
      <vt:lpstr>Times New Roman</vt:lpstr>
      <vt:lpstr>VanillaVTI</vt:lpstr>
      <vt:lpstr>The Phases of the Moon</vt:lpstr>
      <vt:lpstr>Essential Question:</vt:lpstr>
      <vt:lpstr>What is the Moon?</vt:lpstr>
      <vt:lpstr>What Are Moon Phases?</vt:lpstr>
      <vt:lpstr>Why Do We See Different Phases?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Waxing vs. Waning</vt:lpstr>
      <vt:lpstr>Vocabulary words:</vt:lpstr>
      <vt:lpstr>Vocabulary words:</vt:lpstr>
      <vt:lpstr>Related Concepts:</vt:lpstr>
      <vt:lpstr>Let’s try this:</vt:lpstr>
      <vt:lpstr>It’s time to make the project!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mark Barbado</dc:creator>
  <cp:lastModifiedBy>John mark Barbado</cp:lastModifiedBy>
  <cp:revision>3</cp:revision>
  <dcterms:created xsi:type="dcterms:W3CDTF">2025-02-16T20:48:48Z</dcterms:created>
  <dcterms:modified xsi:type="dcterms:W3CDTF">2025-02-17T12:12:10Z</dcterms:modified>
</cp:coreProperties>
</file>