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7"/>
  </p:notes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68"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9C8F49-C17F-43BC-BF4A-C1C908D9EC91}"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6CB9B62-2C80-4D24-A327-15534EE294CE}">
      <dgm:prSet/>
      <dgm:spPr/>
      <dgm:t>
        <a:bodyPr/>
        <a:lstStyle/>
        <a:p>
          <a:pPr>
            <a:defRPr cap="all"/>
          </a:pPr>
          <a:r>
            <a:rPr lang="en-US"/>
            <a:t>What are the three things needed for photosynthesis?</a:t>
          </a:r>
        </a:p>
      </dgm:t>
    </dgm:pt>
    <dgm:pt modelId="{3FF37B53-F621-4E08-B0DE-56FB1ABE11F4}" type="parTrans" cxnId="{9559E282-23AB-4620-9706-F606ACEB627A}">
      <dgm:prSet/>
      <dgm:spPr/>
      <dgm:t>
        <a:bodyPr/>
        <a:lstStyle/>
        <a:p>
          <a:endParaRPr lang="en-US"/>
        </a:p>
      </dgm:t>
    </dgm:pt>
    <dgm:pt modelId="{3C019675-0E67-4A6F-AE50-05A93511C3CD}" type="sibTrans" cxnId="{9559E282-23AB-4620-9706-F606ACEB627A}">
      <dgm:prSet/>
      <dgm:spPr/>
      <dgm:t>
        <a:bodyPr/>
        <a:lstStyle/>
        <a:p>
          <a:endParaRPr lang="en-US"/>
        </a:p>
      </dgm:t>
    </dgm:pt>
    <dgm:pt modelId="{D264E6FA-483B-4FFD-AB90-B6B1D192EF78}">
      <dgm:prSet/>
      <dgm:spPr/>
      <dgm:t>
        <a:bodyPr/>
        <a:lstStyle/>
        <a:p>
          <a:pPr>
            <a:defRPr cap="all"/>
          </a:pPr>
          <a:r>
            <a:rPr lang="en-US"/>
            <a:t>What does photosynthesis produce?</a:t>
          </a:r>
        </a:p>
      </dgm:t>
    </dgm:pt>
    <dgm:pt modelId="{516E1F50-25C5-410B-9A9A-ECBE8C3C1013}" type="parTrans" cxnId="{AD9364B3-1B7F-4EE2-8F1D-2BC4690480E7}">
      <dgm:prSet/>
      <dgm:spPr/>
      <dgm:t>
        <a:bodyPr/>
        <a:lstStyle/>
        <a:p>
          <a:endParaRPr lang="en-US"/>
        </a:p>
      </dgm:t>
    </dgm:pt>
    <dgm:pt modelId="{82441FDF-AA5A-487E-98C0-B118A430F20B}" type="sibTrans" cxnId="{AD9364B3-1B7F-4EE2-8F1D-2BC4690480E7}">
      <dgm:prSet/>
      <dgm:spPr/>
      <dgm:t>
        <a:bodyPr/>
        <a:lstStyle/>
        <a:p>
          <a:endParaRPr lang="en-US"/>
        </a:p>
      </dgm:t>
    </dgm:pt>
    <dgm:pt modelId="{0D7F3B6D-5BCF-4A3E-B901-014F94EFFC51}">
      <dgm:prSet/>
      <dgm:spPr/>
      <dgm:t>
        <a:bodyPr/>
        <a:lstStyle/>
        <a:p>
          <a:pPr>
            <a:defRPr cap="all"/>
          </a:pPr>
          <a:r>
            <a:rPr lang="en-US"/>
            <a:t>Why is it important?</a:t>
          </a:r>
        </a:p>
      </dgm:t>
    </dgm:pt>
    <dgm:pt modelId="{4877BD26-D400-4666-AF26-B757124A76EF}" type="parTrans" cxnId="{0CA0D640-3615-463D-BA3E-0F16B07BEA94}">
      <dgm:prSet/>
      <dgm:spPr/>
      <dgm:t>
        <a:bodyPr/>
        <a:lstStyle/>
        <a:p>
          <a:endParaRPr lang="en-US"/>
        </a:p>
      </dgm:t>
    </dgm:pt>
    <dgm:pt modelId="{F62E9F1F-60A6-4DE4-9059-88D5117ADF21}" type="sibTrans" cxnId="{0CA0D640-3615-463D-BA3E-0F16B07BEA94}">
      <dgm:prSet/>
      <dgm:spPr/>
      <dgm:t>
        <a:bodyPr/>
        <a:lstStyle/>
        <a:p>
          <a:endParaRPr lang="en-US"/>
        </a:p>
      </dgm:t>
    </dgm:pt>
    <dgm:pt modelId="{C85ADDA1-E8E7-4389-A9CD-E830042577F6}" type="pres">
      <dgm:prSet presAssocID="{679C8F49-C17F-43BC-BF4A-C1C908D9EC91}" presName="root" presStyleCnt="0">
        <dgm:presLayoutVars>
          <dgm:dir/>
          <dgm:resizeHandles val="exact"/>
        </dgm:presLayoutVars>
      </dgm:prSet>
      <dgm:spPr/>
    </dgm:pt>
    <dgm:pt modelId="{31A06E2E-42E6-42B1-8318-95B8B356E117}" type="pres">
      <dgm:prSet presAssocID="{E6CB9B62-2C80-4D24-A327-15534EE294CE}" presName="compNode" presStyleCnt="0"/>
      <dgm:spPr/>
    </dgm:pt>
    <dgm:pt modelId="{3F274A5A-A2D4-40C3-82D2-A6084B0BB1E5}" type="pres">
      <dgm:prSet presAssocID="{E6CB9B62-2C80-4D24-A327-15534EE294CE}" presName="iconBgRect" presStyleLbl="bgShp" presStyleIdx="0" presStyleCnt="3"/>
      <dgm:spPr/>
    </dgm:pt>
    <dgm:pt modelId="{F9DB18DF-020E-41EA-A74E-2FEB04738579}" type="pres">
      <dgm:prSet presAssocID="{E6CB9B62-2C80-4D24-A327-15534EE294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af"/>
        </a:ext>
      </dgm:extLst>
    </dgm:pt>
    <dgm:pt modelId="{F6BECB26-C531-422F-A1B4-23B9A2434A60}" type="pres">
      <dgm:prSet presAssocID="{E6CB9B62-2C80-4D24-A327-15534EE294CE}" presName="spaceRect" presStyleCnt="0"/>
      <dgm:spPr/>
    </dgm:pt>
    <dgm:pt modelId="{8F4BAE22-C8DA-4498-AFB2-4CA8B049CA27}" type="pres">
      <dgm:prSet presAssocID="{E6CB9B62-2C80-4D24-A327-15534EE294CE}" presName="textRect" presStyleLbl="revTx" presStyleIdx="0" presStyleCnt="3">
        <dgm:presLayoutVars>
          <dgm:chMax val="1"/>
          <dgm:chPref val="1"/>
        </dgm:presLayoutVars>
      </dgm:prSet>
      <dgm:spPr/>
    </dgm:pt>
    <dgm:pt modelId="{6B573ACF-5528-4523-B402-6C48033B3E9C}" type="pres">
      <dgm:prSet presAssocID="{3C019675-0E67-4A6F-AE50-05A93511C3CD}" presName="sibTrans" presStyleCnt="0"/>
      <dgm:spPr/>
    </dgm:pt>
    <dgm:pt modelId="{A49D2568-6344-41F6-A783-623453677688}" type="pres">
      <dgm:prSet presAssocID="{D264E6FA-483B-4FFD-AB90-B6B1D192EF78}" presName="compNode" presStyleCnt="0"/>
      <dgm:spPr/>
    </dgm:pt>
    <dgm:pt modelId="{A1B2EA8C-8FC3-438E-A0E2-6445C4A9AB2C}" type="pres">
      <dgm:prSet presAssocID="{D264E6FA-483B-4FFD-AB90-B6B1D192EF78}" presName="iconBgRect" presStyleLbl="bgShp" presStyleIdx="1" presStyleCnt="3"/>
      <dgm:spPr/>
    </dgm:pt>
    <dgm:pt modelId="{1392F05A-19A5-4CC2-B490-A57BE69BD2C5}" type="pres">
      <dgm:prSet presAssocID="{D264E6FA-483B-4FFD-AB90-B6B1D192EF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5515EC9D-5008-4045-A64A-95737C165DBE}" type="pres">
      <dgm:prSet presAssocID="{D264E6FA-483B-4FFD-AB90-B6B1D192EF78}" presName="spaceRect" presStyleCnt="0"/>
      <dgm:spPr/>
    </dgm:pt>
    <dgm:pt modelId="{7879B4F5-55F1-4658-9FD1-ED58B61698ED}" type="pres">
      <dgm:prSet presAssocID="{D264E6FA-483B-4FFD-AB90-B6B1D192EF78}" presName="textRect" presStyleLbl="revTx" presStyleIdx="1" presStyleCnt="3">
        <dgm:presLayoutVars>
          <dgm:chMax val="1"/>
          <dgm:chPref val="1"/>
        </dgm:presLayoutVars>
      </dgm:prSet>
      <dgm:spPr/>
    </dgm:pt>
    <dgm:pt modelId="{48FC1A9C-E397-491D-9237-B824D709BF4F}" type="pres">
      <dgm:prSet presAssocID="{82441FDF-AA5A-487E-98C0-B118A430F20B}" presName="sibTrans" presStyleCnt="0"/>
      <dgm:spPr/>
    </dgm:pt>
    <dgm:pt modelId="{4324BBFE-5EC6-4F1F-BDEE-D91B1A4EA8AE}" type="pres">
      <dgm:prSet presAssocID="{0D7F3B6D-5BCF-4A3E-B901-014F94EFFC51}" presName="compNode" presStyleCnt="0"/>
      <dgm:spPr/>
    </dgm:pt>
    <dgm:pt modelId="{C604D771-8C27-4E73-9D90-A3ED0BC63DCA}" type="pres">
      <dgm:prSet presAssocID="{0D7F3B6D-5BCF-4A3E-B901-014F94EFFC51}" presName="iconBgRect" presStyleLbl="bgShp" presStyleIdx="2" presStyleCnt="3"/>
      <dgm:spPr/>
    </dgm:pt>
    <dgm:pt modelId="{0DF98D35-2A96-433B-8291-59C49F6C05D3}" type="pres">
      <dgm:prSet presAssocID="{0D7F3B6D-5BCF-4A3E-B901-014F94EFFC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F168C793-94C0-444E-91B5-BF8E0BD88D72}" type="pres">
      <dgm:prSet presAssocID="{0D7F3B6D-5BCF-4A3E-B901-014F94EFFC51}" presName="spaceRect" presStyleCnt="0"/>
      <dgm:spPr/>
    </dgm:pt>
    <dgm:pt modelId="{C901F0A1-BA00-4C39-A03B-91FE527A3D3A}" type="pres">
      <dgm:prSet presAssocID="{0D7F3B6D-5BCF-4A3E-B901-014F94EFFC51}" presName="textRect" presStyleLbl="revTx" presStyleIdx="2" presStyleCnt="3">
        <dgm:presLayoutVars>
          <dgm:chMax val="1"/>
          <dgm:chPref val="1"/>
        </dgm:presLayoutVars>
      </dgm:prSet>
      <dgm:spPr/>
    </dgm:pt>
  </dgm:ptLst>
  <dgm:cxnLst>
    <dgm:cxn modelId="{AC61A122-EE72-4379-951C-CE9CD6F645DF}" type="presOf" srcId="{E6CB9B62-2C80-4D24-A327-15534EE294CE}" destId="{8F4BAE22-C8DA-4498-AFB2-4CA8B049CA27}" srcOrd="0" destOrd="0" presId="urn:microsoft.com/office/officeart/2018/5/layout/IconCircleLabelList"/>
    <dgm:cxn modelId="{59EB4D3F-D45D-4FCC-90B1-6DE9A565234B}" type="presOf" srcId="{679C8F49-C17F-43BC-BF4A-C1C908D9EC91}" destId="{C85ADDA1-E8E7-4389-A9CD-E830042577F6}" srcOrd="0" destOrd="0" presId="urn:microsoft.com/office/officeart/2018/5/layout/IconCircleLabelList"/>
    <dgm:cxn modelId="{0CA0D640-3615-463D-BA3E-0F16B07BEA94}" srcId="{679C8F49-C17F-43BC-BF4A-C1C908D9EC91}" destId="{0D7F3B6D-5BCF-4A3E-B901-014F94EFFC51}" srcOrd="2" destOrd="0" parTransId="{4877BD26-D400-4666-AF26-B757124A76EF}" sibTransId="{F62E9F1F-60A6-4DE4-9059-88D5117ADF21}"/>
    <dgm:cxn modelId="{9559E282-23AB-4620-9706-F606ACEB627A}" srcId="{679C8F49-C17F-43BC-BF4A-C1C908D9EC91}" destId="{E6CB9B62-2C80-4D24-A327-15534EE294CE}" srcOrd="0" destOrd="0" parTransId="{3FF37B53-F621-4E08-B0DE-56FB1ABE11F4}" sibTransId="{3C019675-0E67-4A6F-AE50-05A93511C3CD}"/>
    <dgm:cxn modelId="{DFD51495-2DC3-40D8-91EF-F84D6F001694}" type="presOf" srcId="{D264E6FA-483B-4FFD-AB90-B6B1D192EF78}" destId="{7879B4F5-55F1-4658-9FD1-ED58B61698ED}" srcOrd="0" destOrd="0" presId="urn:microsoft.com/office/officeart/2018/5/layout/IconCircleLabelList"/>
    <dgm:cxn modelId="{AD9364B3-1B7F-4EE2-8F1D-2BC4690480E7}" srcId="{679C8F49-C17F-43BC-BF4A-C1C908D9EC91}" destId="{D264E6FA-483B-4FFD-AB90-B6B1D192EF78}" srcOrd="1" destOrd="0" parTransId="{516E1F50-25C5-410B-9A9A-ECBE8C3C1013}" sibTransId="{82441FDF-AA5A-487E-98C0-B118A430F20B}"/>
    <dgm:cxn modelId="{B5280DCE-8FD8-4074-9FF5-22DF5DD653D1}" type="presOf" srcId="{0D7F3B6D-5BCF-4A3E-B901-014F94EFFC51}" destId="{C901F0A1-BA00-4C39-A03B-91FE527A3D3A}" srcOrd="0" destOrd="0" presId="urn:microsoft.com/office/officeart/2018/5/layout/IconCircleLabelList"/>
    <dgm:cxn modelId="{FB92A7DE-C4E6-442F-8FAA-CA82C65FBB4B}" type="presParOf" srcId="{C85ADDA1-E8E7-4389-A9CD-E830042577F6}" destId="{31A06E2E-42E6-42B1-8318-95B8B356E117}" srcOrd="0" destOrd="0" presId="urn:microsoft.com/office/officeart/2018/5/layout/IconCircleLabelList"/>
    <dgm:cxn modelId="{7CA0D747-32AE-46C7-8FFE-F2E8D16E45DA}" type="presParOf" srcId="{31A06E2E-42E6-42B1-8318-95B8B356E117}" destId="{3F274A5A-A2D4-40C3-82D2-A6084B0BB1E5}" srcOrd="0" destOrd="0" presId="urn:microsoft.com/office/officeart/2018/5/layout/IconCircleLabelList"/>
    <dgm:cxn modelId="{5B9E7AC3-C102-4CAF-8A8C-1E3B02CEAB7B}" type="presParOf" srcId="{31A06E2E-42E6-42B1-8318-95B8B356E117}" destId="{F9DB18DF-020E-41EA-A74E-2FEB04738579}" srcOrd="1" destOrd="0" presId="urn:microsoft.com/office/officeart/2018/5/layout/IconCircleLabelList"/>
    <dgm:cxn modelId="{709A2772-499A-478B-89A5-AF452BA45201}" type="presParOf" srcId="{31A06E2E-42E6-42B1-8318-95B8B356E117}" destId="{F6BECB26-C531-422F-A1B4-23B9A2434A60}" srcOrd="2" destOrd="0" presId="urn:microsoft.com/office/officeart/2018/5/layout/IconCircleLabelList"/>
    <dgm:cxn modelId="{C844BACE-4C91-468E-BF57-8885A87BD6CE}" type="presParOf" srcId="{31A06E2E-42E6-42B1-8318-95B8B356E117}" destId="{8F4BAE22-C8DA-4498-AFB2-4CA8B049CA27}" srcOrd="3" destOrd="0" presId="urn:microsoft.com/office/officeart/2018/5/layout/IconCircleLabelList"/>
    <dgm:cxn modelId="{4FB01A6E-B8E1-4121-8F09-2D75A1169E29}" type="presParOf" srcId="{C85ADDA1-E8E7-4389-A9CD-E830042577F6}" destId="{6B573ACF-5528-4523-B402-6C48033B3E9C}" srcOrd="1" destOrd="0" presId="urn:microsoft.com/office/officeart/2018/5/layout/IconCircleLabelList"/>
    <dgm:cxn modelId="{3845F269-0016-4413-89FC-382548DA2D4D}" type="presParOf" srcId="{C85ADDA1-E8E7-4389-A9CD-E830042577F6}" destId="{A49D2568-6344-41F6-A783-623453677688}" srcOrd="2" destOrd="0" presId="urn:microsoft.com/office/officeart/2018/5/layout/IconCircleLabelList"/>
    <dgm:cxn modelId="{DFB2E76B-9586-4193-8E36-4EAC4095468F}" type="presParOf" srcId="{A49D2568-6344-41F6-A783-623453677688}" destId="{A1B2EA8C-8FC3-438E-A0E2-6445C4A9AB2C}" srcOrd="0" destOrd="0" presId="urn:microsoft.com/office/officeart/2018/5/layout/IconCircleLabelList"/>
    <dgm:cxn modelId="{ED88DCD2-641B-47D4-8CC7-798B9E47888B}" type="presParOf" srcId="{A49D2568-6344-41F6-A783-623453677688}" destId="{1392F05A-19A5-4CC2-B490-A57BE69BD2C5}" srcOrd="1" destOrd="0" presId="urn:microsoft.com/office/officeart/2018/5/layout/IconCircleLabelList"/>
    <dgm:cxn modelId="{637904FE-9F5D-43E9-AE33-4B735358F443}" type="presParOf" srcId="{A49D2568-6344-41F6-A783-623453677688}" destId="{5515EC9D-5008-4045-A64A-95737C165DBE}" srcOrd="2" destOrd="0" presId="urn:microsoft.com/office/officeart/2018/5/layout/IconCircleLabelList"/>
    <dgm:cxn modelId="{30A7EA50-BC7F-4EF4-BFFB-839414C705B2}" type="presParOf" srcId="{A49D2568-6344-41F6-A783-623453677688}" destId="{7879B4F5-55F1-4658-9FD1-ED58B61698ED}" srcOrd="3" destOrd="0" presId="urn:microsoft.com/office/officeart/2018/5/layout/IconCircleLabelList"/>
    <dgm:cxn modelId="{1047E6D4-F3CA-4BC7-88AA-B4C6B49653AC}" type="presParOf" srcId="{C85ADDA1-E8E7-4389-A9CD-E830042577F6}" destId="{48FC1A9C-E397-491D-9237-B824D709BF4F}" srcOrd="3" destOrd="0" presId="urn:microsoft.com/office/officeart/2018/5/layout/IconCircleLabelList"/>
    <dgm:cxn modelId="{41879E80-4D4C-4FC3-B8CD-35A5CA93FEB8}" type="presParOf" srcId="{C85ADDA1-E8E7-4389-A9CD-E830042577F6}" destId="{4324BBFE-5EC6-4F1F-BDEE-D91B1A4EA8AE}" srcOrd="4" destOrd="0" presId="urn:microsoft.com/office/officeart/2018/5/layout/IconCircleLabelList"/>
    <dgm:cxn modelId="{B7D79CB1-3947-403C-AAB8-1A350DE39CC7}" type="presParOf" srcId="{4324BBFE-5EC6-4F1F-BDEE-D91B1A4EA8AE}" destId="{C604D771-8C27-4E73-9D90-A3ED0BC63DCA}" srcOrd="0" destOrd="0" presId="urn:microsoft.com/office/officeart/2018/5/layout/IconCircleLabelList"/>
    <dgm:cxn modelId="{8F8BA388-8A1E-4386-92D1-AC56C09E4DF0}" type="presParOf" srcId="{4324BBFE-5EC6-4F1F-BDEE-D91B1A4EA8AE}" destId="{0DF98D35-2A96-433B-8291-59C49F6C05D3}" srcOrd="1" destOrd="0" presId="urn:microsoft.com/office/officeart/2018/5/layout/IconCircleLabelList"/>
    <dgm:cxn modelId="{87B7BE57-6BE9-4016-8BF2-80B9E19A58E6}" type="presParOf" srcId="{4324BBFE-5EC6-4F1F-BDEE-D91B1A4EA8AE}" destId="{F168C793-94C0-444E-91B5-BF8E0BD88D72}" srcOrd="2" destOrd="0" presId="urn:microsoft.com/office/officeart/2018/5/layout/IconCircleLabelList"/>
    <dgm:cxn modelId="{318D67EE-E8A8-4413-9D87-74F9EC8F2696}" type="presParOf" srcId="{4324BBFE-5EC6-4F1F-BDEE-D91B1A4EA8AE}" destId="{C901F0A1-BA00-4C39-A03B-91FE527A3D3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318AA-D4B0-45FD-8C24-A2FEABF92FC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C830B08-7DCA-4B9A-8BCD-5C66106C59D6}">
      <dgm:prSet/>
      <dgm:spPr/>
      <dgm:t>
        <a:bodyPr/>
        <a:lstStyle/>
        <a:p>
          <a:r>
            <a:rPr lang="en-US"/>
            <a:t>Plants use </a:t>
          </a:r>
          <a:r>
            <a:rPr lang="en-US" b="1"/>
            <a:t>sunlight, water, and CO2</a:t>
          </a:r>
          <a:r>
            <a:rPr lang="en-US"/>
            <a:t> to make food</a:t>
          </a:r>
        </a:p>
      </dgm:t>
    </dgm:pt>
    <dgm:pt modelId="{6DB331C0-5650-4B2C-B6E5-46B38F12F738}" type="parTrans" cxnId="{6DBB8B59-E462-4091-B4C3-32239BCCC5B1}">
      <dgm:prSet/>
      <dgm:spPr/>
      <dgm:t>
        <a:bodyPr/>
        <a:lstStyle/>
        <a:p>
          <a:endParaRPr lang="en-US"/>
        </a:p>
      </dgm:t>
    </dgm:pt>
    <dgm:pt modelId="{F8C0A39A-EDEF-47EC-973A-FECACDE7E46B}" type="sibTrans" cxnId="{6DBB8B59-E462-4091-B4C3-32239BCCC5B1}">
      <dgm:prSet/>
      <dgm:spPr/>
      <dgm:t>
        <a:bodyPr/>
        <a:lstStyle/>
        <a:p>
          <a:endParaRPr lang="en-US"/>
        </a:p>
      </dgm:t>
    </dgm:pt>
    <dgm:pt modelId="{9A429956-5B06-4859-B289-80542039307F}">
      <dgm:prSet/>
      <dgm:spPr/>
      <dgm:t>
        <a:bodyPr/>
        <a:lstStyle/>
        <a:p>
          <a:r>
            <a:rPr lang="en-US"/>
            <a:t>This process is called </a:t>
          </a:r>
          <a:r>
            <a:rPr lang="en-US" b="1"/>
            <a:t>photosynthesis</a:t>
          </a:r>
          <a:endParaRPr lang="en-US"/>
        </a:p>
      </dgm:t>
    </dgm:pt>
    <dgm:pt modelId="{C6655BBD-5DFC-45E5-B79B-F9E6BC0F53F4}" type="parTrans" cxnId="{F7A2A4D0-3FAB-43C1-A86D-40B53F8196D6}">
      <dgm:prSet/>
      <dgm:spPr/>
      <dgm:t>
        <a:bodyPr/>
        <a:lstStyle/>
        <a:p>
          <a:endParaRPr lang="en-US"/>
        </a:p>
      </dgm:t>
    </dgm:pt>
    <dgm:pt modelId="{CD04BAD0-EC95-4EB4-9B7E-7A5C14EE4463}" type="sibTrans" cxnId="{F7A2A4D0-3FAB-43C1-A86D-40B53F8196D6}">
      <dgm:prSet/>
      <dgm:spPr/>
      <dgm:t>
        <a:bodyPr/>
        <a:lstStyle/>
        <a:p>
          <a:endParaRPr lang="en-US"/>
        </a:p>
      </dgm:t>
    </dgm:pt>
    <dgm:pt modelId="{803E2FE5-CC71-46F0-A4CF-8F37B744FE92}">
      <dgm:prSet/>
      <dgm:spPr/>
      <dgm:t>
        <a:bodyPr/>
        <a:lstStyle/>
        <a:p>
          <a:r>
            <a:rPr lang="en-US"/>
            <a:t>The result: </a:t>
          </a:r>
          <a:r>
            <a:rPr lang="en-US" b="1"/>
            <a:t>Glucose (food) and Oxygen</a:t>
          </a:r>
          <a:endParaRPr lang="en-US"/>
        </a:p>
      </dgm:t>
    </dgm:pt>
    <dgm:pt modelId="{AC423209-A5B1-4F25-8F69-4969AFB28515}" type="parTrans" cxnId="{2FC58786-5F1F-4CF8-B54E-6BF9AA82D6AA}">
      <dgm:prSet/>
      <dgm:spPr/>
      <dgm:t>
        <a:bodyPr/>
        <a:lstStyle/>
        <a:p>
          <a:endParaRPr lang="en-US"/>
        </a:p>
      </dgm:t>
    </dgm:pt>
    <dgm:pt modelId="{3EFA2A90-3CF6-4328-9BF1-6A5309DB9150}" type="sibTrans" cxnId="{2FC58786-5F1F-4CF8-B54E-6BF9AA82D6AA}">
      <dgm:prSet/>
      <dgm:spPr/>
      <dgm:t>
        <a:bodyPr/>
        <a:lstStyle/>
        <a:p>
          <a:endParaRPr lang="en-US"/>
        </a:p>
      </dgm:t>
    </dgm:pt>
    <dgm:pt modelId="{8F6267D1-4183-4C10-B6D7-8EE842C4250D}">
      <dgm:prSet/>
      <dgm:spPr/>
      <dgm:t>
        <a:bodyPr/>
        <a:lstStyle/>
        <a:p>
          <a:r>
            <a:rPr lang="en-US"/>
            <a:t>Photosynthesis helps all life on Earth!</a:t>
          </a:r>
        </a:p>
      </dgm:t>
    </dgm:pt>
    <dgm:pt modelId="{F13C4157-4F8A-41C7-A7CF-C1D36F497787}" type="parTrans" cxnId="{D267B864-BDE9-4394-A0F3-4012B2A5C1DE}">
      <dgm:prSet/>
      <dgm:spPr/>
      <dgm:t>
        <a:bodyPr/>
        <a:lstStyle/>
        <a:p>
          <a:endParaRPr lang="en-US"/>
        </a:p>
      </dgm:t>
    </dgm:pt>
    <dgm:pt modelId="{2470FF75-FDCB-4FBB-8A72-12B681ADBBDD}" type="sibTrans" cxnId="{D267B864-BDE9-4394-A0F3-4012B2A5C1DE}">
      <dgm:prSet/>
      <dgm:spPr/>
      <dgm:t>
        <a:bodyPr/>
        <a:lstStyle/>
        <a:p>
          <a:endParaRPr lang="en-US"/>
        </a:p>
      </dgm:t>
    </dgm:pt>
    <dgm:pt modelId="{BEAC4426-FE79-4BB0-A1B2-257C47ADD782}" type="pres">
      <dgm:prSet presAssocID="{365318AA-D4B0-45FD-8C24-A2FEABF92FC7}" presName="root" presStyleCnt="0">
        <dgm:presLayoutVars>
          <dgm:dir/>
          <dgm:resizeHandles val="exact"/>
        </dgm:presLayoutVars>
      </dgm:prSet>
      <dgm:spPr/>
    </dgm:pt>
    <dgm:pt modelId="{1D4E3075-0D83-43D0-BC0B-8A72DFE5EB72}" type="pres">
      <dgm:prSet presAssocID="{AC830B08-7DCA-4B9A-8BCD-5C66106C59D6}" presName="compNode" presStyleCnt="0"/>
      <dgm:spPr/>
    </dgm:pt>
    <dgm:pt modelId="{5A553891-DD87-49E3-AC03-5F10CDF4ED2F}" type="pres">
      <dgm:prSet presAssocID="{AC830B08-7DCA-4B9A-8BCD-5C66106C59D6}" presName="bgRect" presStyleLbl="bgShp" presStyleIdx="0" presStyleCnt="4"/>
      <dgm:spPr/>
    </dgm:pt>
    <dgm:pt modelId="{43628DAC-F4C7-4368-9295-A95383E125AC}" type="pres">
      <dgm:prSet presAssocID="{AC830B08-7DCA-4B9A-8BCD-5C66106C59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cculent"/>
        </a:ext>
      </dgm:extLst>
    </dgm:pt>
    <dgm:pt modelId="{48FFE80E-8B61-48D0-94A5-80A7BB5A0196}" type="pres">
      <dgm:prSet presAssocID="{AC830B08-7DCA-4B9A-8BCD-5C66106C59D6}" presName="spaceRect" presStyleCnt="0"/>
      <dgm:spPr/>
    </dgm:pt>
    <dgm:pt modelId="{222A13F0-0E3D-4D1E-BB7E-DC10C5C2BB03}" type="pres">
      <dgm:prSet presAssocID="{AC830B08-7DCA-4B9A-8BCD-5C66106C59D6}" presName="parTx" presStyleLbl="revTx" presStyleIdx="0" presStyleCnt="4">
        <dgm:presLayoutVars>
          <dgm:chMax val="0"/>
          <dgm:chPref val="0"/>
        </dgm:presLayoutVars>
      </dgm:prSet>
      <dgm:spPr/>
    </dgm:pt>
    <dgm:pt modelId="{C9A70A7C-3E24-426C-9BFA-3A3C563FCD6E}" type="pres">
      <dgm:prSet presAssocID="{F8C0A39A-EDEF-47EC-973A-FECACDE7E46B}" presName="sibTrans" presStyleCnt="0"/>
      <dgm:spPr/>
    </dgm:pt>
    <dgm:pt modelId="{ACAECD4B-C350-4691-A20D-AFCBDBA3C631}" type="pres">
      <dgm:prSet presAssocID="{9A429956-5B06-4859-B289-80542039307F}" presName="compNode" presStyleCnt="0"/>
      <dgm:spPr/>
    </dgm:pt>
    <dgm:pt modelId="{9F2C5A63-3A9D-4D9E-9FA7-D0F11AC29A9B}" type="pres">
      <dgm:prSet presAssocID="{9A429956-5B06-4859-B289-80542039307F}" presName="bgRect" presStyleLbl="bgShp" presStyleIdx="1" presStyleCnt="4"/>
      <dgm:spPr/>
    </dgm:pt>
    <dgm:pt modelId="{6D32F812-BC8A-47E0-A74F-A7A218BDA62B}" type="pres">
      <dgm:prSet presAssocID="{9A429956-5B06-4859-B289-8054203930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868C3C5A-53ED-40CA-9423-DE27C14ADA40}" type="pres">
      <dgm:prSet presAssocID="{9A429956-5B06-4859-B289-80542039307F}" presName="spaceRect" presStyleCnt="0"/>
      <dgm:spPr/>
    </dgm:pt>
    <dgm:pt modelId="{832F821E-F7BF-48F8-A996-933EE6F3E038}" type="pres">
      <dgm:prSet presAssocID="{9A429956-5B06-4859-B289-80542039307F}" presName="parTx" presStyleLbl="revTx" presStyleIdx="1" presStyleCnt="4">
        <dgm:presLayoutVars>
          <dgm:chMax val="0"/>
          <dgm:chPref val="0"/>
        </dgm:presLayoutVars>
      </dgm:prSet>
      <dgm:spPr/>
    </dgm:pt>
    <dgm:pt modelId="{6CE6E4B0-BF99-4446-A720-3BF16A21FC2E}" type="pres">
      <dgm:prSet presAssocID="{CD04BAD0-EC95-4EB4-9B7E-7A5C14EE4463}" presName="sibTrans" presStyleCnt="0"/>
      <dgm:spPr/>
    </dgm:pt>
    <dgm:pt modelId="{A927114C-8FAC-42FA-95A9-A07AA6F6EE59}" type="pres">
      <dgm:prSet presAssocID="{803E2FE5-CC71-46F0-A4CF-8F37B744FE92}" presName="compNode" presStyleCnt="0"/>
      <dgm:spPr/>
    </dgm:pt>
    <dgm:pt modelId="{6E7C8A41-6312-4064-B8BE-41E65B99650C}" type="pres">
      <dgm:prSet presAssocID="{803E2FE5-CC71-46F0-A4CF-8F37B744FE92}" presName="bgRect" presStyleLbl="bgShp" presStyleIdx="2" presStyleCnt="4"/>
      <dgm:spPr/>
    </dgm:pt>
    <dgm:pt modelId="{29C2108D-D9C0-413B-A8B7-3C50F1920FDC}" type="pres">
      <dgm:prSet presAssocID="{803E2FE5-CC71-46F0-A4CF-8F37B744FE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Organ"/>
        </a:ext>
      </dgm:extLst>
    </dgm:pt>
    <dgm:pt modelId="{EA1EE789-14DD-4F16-8C2A-83B4F51AECA2}" type="pres">
      <dgm:prSet presAssocID="{803E2FE5-CC71-46F0-A4CF-8F37B744FE92}" presName="spaceRect" presStyleCnt="0"/>
      <dgm:spPr/>
    </dgm:pt>
    <dgm:pt modelId="{119B61C2-EEC0-4354-88FE-306606E8C713}" type="pres">
      <dgm:prSet presAssocID="{803E2FE5-CC71-46F0-A4CF-8F37B744FE92}" presName="parTx" presStyleLbl="revTx" presStyleIdx="2" presStyleCnt="4">
        <dgm:presLayoutVars>
          <dgm:chMax val="0"/>
          <dgm:chPref val="0"/>
        </dgm:presLayoutVars>
      </dgm:prSet>
      <dgm:spPr/>
    </dgm:pt>
    <dgm:pt modelId="{DD73410E-4C8D-47CF-94FA-855D7B79DAA1}" type="pres">
      <dgm:prSet presAssocID="{3EFA2A90-3CF6-4328-9BF1-6A5309DB9150}" presName="sibTrans" presStyleCnt="0"/>
      <dgm:spPr/>
    </dgm:pt>
    <dgm:pt modelId="{ABC28741-029C-48EF-9D34-04FE571AED5B}" type="pres">
      <dgm:prSet presAssocID="{8F6267D1-4183-4C10-B6D7-8EE842C4250D}" presName="compNode" presStyleCnt="0"/>
      <dgm:spPr/>
    </dgm:pt>
    <dgm:pt modelId="{2379E039-EAF2-4C23-AAEF-CBB30CD76EFD}" type="pres">
      <dgm:prSet presAssocID="{8F6267D1-4183-4C10-B6D7-8EE842C4250D}" presName="bgRect" presStyleLbl="bgShp" presStyleIdx="3" presStyleCnt="4"/>
      <dgm:spPr/>
    </dgm:pt>
    <dgm:pt modelId="{D43ACF8D-D5F2-4103-AAF7-18AEBD53D679}" type="pres">
      <dgm:prSet presAssocID="{8F6267D1-4183-4C10-B6D7-8EE842C425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nt"/>
        </a:ext>
      </dgm:extLst>
    </dgm:pt>
    <dgm:pt modelId="{F153B2A2-ABB9-495F-8CB5-4539F53700DD}" type="pres">
      <dgm:prSet presAssocID="{8F6267D1-4183-4C10-B6D7-8EE842C4250D}" presName="spaceRect" presStyleCnt="0"/>
      <dgm:spPr/>
    </dgm:pt>
    <dgm:pt modelId="{BB5A109C-E06A-4A3C-9434-E7F4F8923C18}" type="pres">
      <dgm:prSet presAssocID="{8F6267D1-4183-4C10-B6D7-8EE842C4250D}" presName="parTx" presStyleLbl="revTx" presStyleIdx="3" presStyleCnt="4">
        <dgm:presLayoutVars>
          <dgm:chMax val="0"/>
          <dgm:chPref val="0"/>
        </dgm:presLayoutVars>
      </dgm:prSet>
      <dgm:spPr/>
    </dgm:pt>
  </dgm:ptLst>
  <dgm:cxnLst>
    <dgm:cxn modelId="{D267B864-BDE9-4394-A0F3-4012B2A5C1DE}" srcId="{365318AA-D4B0-45FD-8C24-A2FEABF92FC7}" destId="{8F6267D1-4183-4C10-B6D7-8EE842C4250D}" srcOrd="3" destOrd="0" parTransId="{F13C4157-4F8A-41C7-A7CF-C1D36F497787}" sibTransId="{2470FF75-FDCB-4FBB-8A72-12B681ADBBDD}"/>
    <dgm:cxn modelId="{D79D3A76-C49B-4D7F-A156-BAEC8C397C68}" type="presOf" srcId="{803E2FE5-CC71-46F0-A4CF-8F37B744FE92}" destId="{119B61C2-EEC0-4354-88FE-306606E8C713}" srcOrd="0" destOrd="0" presId="urn:microsoft.com/office/officeart/2018/2/layout/IconVerticalSolidList"/>
    <dgm:cxn modelId="{6DBB8B59-E462-4091-B4C3-32239BCCC5B1}" srcId="{365318AA-D4B0-45FD-8C24-A2FEABF92FC7}" destId="{AC830B08-7DCA-4B9A-8BCD-5C66106C59D6}" srcOrd="0" destOrd="0" parTransId="{6DB331C0-5650-4B2C-B6E5-46B38F12F738}" sibTransId="{F8C0A39A-EDEF-47EC-973A-FECACDE7E46B}"/>
    <dgm:cxn modelId="{F0392681-2F8F-4C21-8911-0127DA2AEC54}" type="presOf" srcId="{365318AA-D4B0-45FD-8C24-A2FEABF92FC7}" destId="{BEAC4426-FE79-4BB0-A1B2-257C47ADD782}" srcOrd="0" destOrd="0" presId="urn:microsoft.com/office/officeart/2018/2/layout/IconVerticalSolidList"/>
    <dgm:cxn modelId="{2FC58786-5F1F-4CF8-B54E-6BF9AA82D6AA}" srcId="{365318AA-D4B0-45FD-8C24-A2FEABF92FC7}" destId="{803E2FE5-CC71-46F0-A4CF-8F37B744FE92}" srcOrd="2" destOrd="0" parTransId="{AC423209-A5B1-4F25-8F69-4969AFB28515}" sibTransId="{3EFA2A90-3CF6-4328-9BF1-6A5309DB9150}"/>
    <dgm:cxn modelId="{82E63594-339D-4DC3-854F-A82BB31D3A39}" type="presOf" srcId="{9A429956-5B06-4859-B289-80542039307F}" destId="{832F821E-F7BF-48F8-A996-933EE6F3E038}" srcOrd="0" destOrd="0" presId="urn:microsoft.com/office/officeart/2018/2/layout/IconVerticalSolidList"/>
    <dgm:cxn modelId="{5A16F9AA-8E09-4942-BC7C-4B3D01CA438D}" type="presOf" srcId="{AC830B08-7DCA-4B9A-8BCD-5C66106C59D6}" destId="{222A13F0-0E3D-4D1E-BB7E-DC10C5C2BB03}" srcOrd="0" destOrd="0" presId="urn:microsoft.com/office/officeart/2018/2/layout/IconVerticalSolidList"/>
    <dgm:cxn modelId="{F7A2A4D0-3FAB-43C1-A86D-40B53F8196D6}" srcId="{365318AA-D4B0-45FD-8C24-A2FEABF92FC7}" destId="{9A429956-5B06-4859-B289-80542039307F}" srcOrd="1" destOrd="0" parTransId="{C6655BBD-5DFC-45E5-B79B-F9E6BC0F53F4}" sibTransId="{CD04BAD0-EC95-4EB4-9B7E-7A5C14EE4463}"/>
    <dgm:cxn modelId="{FEB2EAE0-7525-4BB8-A5CB-7DE000A1FDE8}" type="presOf" srcId="{8F6267D1-4183-4C10-B6D7-8EE842C4250D}" destId="{BB5A109C-E06A-4A3C-9434-E7F4F8923C18}" srcOrd="0" destOrd="0" presId="urn:microsoft.com/office/officeart/2018/2/layout/IconVerticalSolidList"/>
    <dgm:cxn modelId="{A0296FD6-C0FD-4A0C-AA17-DDD2B6A334E1}" type="presParOf" srcId="{BEAC4426-FE79-4BB0-A1B2-257C47ADD782}" destId="{1D4E3075-0D83-43D0-BC0B-8A72DFE5EB72}" srcOrd="0" destOrd="0" presId="urn:microsoft.com/office/officeart/2018/2/layout/IconVerticalSolidList"/>
    <dgm:cxn modelId="{7F7F9E97-5216-4334-8B10-A722BB6FD648}" type="presParOf" srcId="{1D4E3075-0D83-43D0-BC0B-8A72DFE5EB72}" destId="{5A553891-DD87-49E3-AC03-5F10CDF4ED2F}" srcOrd="0" destOrd="0" presId="urn:microsoft.com/office/officeart/2018/2/layout/IconVerticalSolidList"/>
    <dgm:cxn modelId="{7B54D7C3-32A9-4294-A5F5-E11BD480F425}" type="presParOf" srcId="{1D4E3075-0D83-43D0-BC0B-8A72DFE5EB72}" destId="{43628DAC-F4C7-4368-9295-A95383E125AC}" srcOrd="1" destOrd="0" presId="urn:microsoft.com/office/officeart/2018/2/layout/IconVerticalSolidList"/>
    <dgm:cxn modelId="{483A78C7-259D-4B6B-9C8D-5F2897D3575C}" type="presParOf" srcId="{1D4E3075-0D83-43D0-BC0B-8A72DFE5EB72}" destId="{48FFE80E-8B61-48D0-94A5-80A7BB5A0196}" srcOrd="2" destOrd="0" presId="urn:microsoft.com/office/officeart/2018/2/layout/IconVerticalSolidList"/>
    <dgm:cxn modelId="{8AC93374-80D8-48A8-836F-C0F91BD82A3A}" type="presParOf" srcId="{1D4E3075-0D83-43D0-BC0B-8A72DFE5EB72}" destId="{222A13F0-0E3D-4D1E-BB7E-DC10C5C2BB03}" srcOrd="3" destOrd="0" presId="urn:microsoft.com/office/officeart/2018/2/layout/IconVerticalSolidList"/>
    <dgm:cxn modelId="{75E55E5E-D725-4D45-BFE6-AB8EC150EB83}" type="presParOf" srcId="{BEAC4426-FE79-4BB0-A1B2-257C47ADD782}" destId="{C9A70A7C-3E24-426C-9BFA-3A3C563FCD6E}" srcOrd="1" destOrd="0" presId="urn:microsoft.com/office/officeart/2018/2/layout/IconVerticalSolidList"/>
    <dgm:cxn modelId="{5E450C31-8572-4CA6-AF5E-CF438BA9F87B}" type="presParOf" srcId="{BEAC4426-FE79-4BB0-A1B2-257C47ADD782}" destId="{ACAECD4B-C350-4691-A20D-AFCBDBA3C631}" srcOrd="2" destOrd="0" presId="urn:microsoft.com/office/officeart/2018/2/layout/IconVerticalSolidList"/>
    <dgm:cxn modelId="{3E432D65-7812-42C7-AE0B-FB40AF1F6941}" type="presParOf" srcId="{ACAECD4B-C350-4691-A20D-AFCBDBA3C631}" destId="{9F2C5A63-3A9D-4D9E-9FA7-D0F11AC29A9B}" srcOrd="0" destOrd="0" presId="urn:microsoft.com/office/officeart/2018/2/layout/IconVerticalSolidList"/>
    <dgm:cxn modelId="{763BBFFF-78BA-4F71-9D57-B759DFDD159D}" type="presParOf" srcId="{ACAECD4B-C350-4691-A20D-AFCBDBA3C631}" destId="{6D32F812-BC8A-47E0-A74F-A7A218BDA62B}" srcOrd="1" destOrd="0" presId="urn:microsoft.com/office/officeart/2018/2/layout/IconVerticalSolidList"/>
    <dgm:cxn modelId="{322340A8-62E2-49D3-BB88-269D8D6D6F54}" type="presParOf" srcId="{ACAECD4B-C350-4691-A20D-AFCBDBA3C631}" destId="{868C3C5A-53ED-40CA-9423-DE27C14ADA40}" srcOrd="2" destOrd="0" presId="urn:microsoft.com/office/officeart/2018/2/layout/IconVerticalSolidList"/>
    <dgm:cxn modelId="{76A4B34E-7EB2-46BB-B97C-F317E87D3F50}" type="presParOf" srcId="{ACAECD4B-C350-4691-A20D-AFCBDBA3C631}" destId="{832F821E-F7BF-48F8-A996-933EE6F3E038}" srcOrd="3" destOrd="0" presId="urn:microsoft.com/office/officeart/2018/2/layout/IconVerticalSolidList"/>
    <dgm:cxn modelId="{CC7FC0D4-07EE-4838-A996-76F9A18AA9E0}" type="presParOf" srcId="{BEAC4426-FE79-4BB0-A1B2-257C47ADD782}" destId="{6CE6E4B0-BF99-4446-A720-3BF16A21FC2E}" srcOrd="3" destOrd="0" presId="urn:microsoft.com/office/officeart/2018/2/layout/IconVerticalSolidList"/>
    <dgm:cxn modelId="{B3265DE6-DA54-4760-A73B-EA748689F72C}" type="presParOf" srcId="{BEAC4426-FE79-4BB0-A1B2-257C47ADD782}" destId="{A927114C-8FAC-42FA-95A9-A07AA6F6EE59}" srcOrd="4" destOrd="0" presId="urn:microsoft.com/office/officeart/2018/2/layout/IconVerticalSolidList"/>
    <dgm:cxn modelId="{D9253FE4-504A-40E7-908B-E48B6461FA28}" type="presParOf" srcId="{A927114C-8FAC-42FA-95A9-A07AA6F6EE59}" destId="{6E7C8A41-6312-4064-B8BE-41E65B99650C}" srcOrd="0" destOrd="0" presId="urn:microsoft.com/office/officeart/2018/2/layout/IconVerticalSolidList"/>
    <dgm:cxn modelId="{574C8681-2119-4744-BAF6-C16D2A6D5CD9}" type="presParOf" srcId="{A927114C-8FAC-42FA-95A9-A07AA6F6EE59}" destId="{29C2108D-D9C0-413B-A8B7-3C50F1920FDC}" srcOrd="1" destOrd="0" presId="urn:microsoft.com/office/officeart/2018/2/layout/IconVerticalSolidList"/>
    <dgm:cxn modelId="{3C3AF9F4-AC2A-46FC-8876-349F83152157}" type="presParOf" srcId="{A927114C-8FAC-42FA-95A9-A07AA6F6EE59}" destId="{EA1EE789-14DD-4F16-8C2A-83B4F51AECA2}" srcOrd="2" destOrd="0" presId="urn:microsoft.com/office/officeart/2018/2/layout/IconVerticalSolidList"/>
    <dgm:cxn modelId="{E9846E85-3B7B-4A6B-9D70-8AEB739C8052}" type="presParOf" srcId="{A927114C-8FAC-42FA-95A9-A07AA6F6EE59}" destId="{119B61C2-EEC0-4354-88FE-306606E8C713}" srcOrd="3" destOrd="0" presId="urn:microsoft.com/office/officeart/2018/2/layout/IconVerticalSolidList"/>
    <dgm:cxn modelId="{577AAB40-91CE-4111-A133-3F066A1B9A53}" type="presParOf" srcId="{BEAC4426-FE79-4BB0-A1B2-257C47ADD782}" destId="{DD73410E-4C8D-47CF-94FA-855D7B79DAA1}" srcOrd="5" destOrd="0" presId="urn:microsoft.com/office/officeart/2018/2/layout/IconVerticalSolidList"/>
    <dgm:cxn modelId="{CCD28D7D-E516-4486-B8E3-D5186E70C04B}" type="presParOf" srcId="{BEAC4426-FE79-4BB0-A1B2-257C47ADD782}" destId="{ABC28741-029C-48EF-9D34-04FE571AED5B}" srcOrd="6" destOrd="0" presId="urn:microsoft.com/office/officeart/2018/2/layout/IconVerticalSolidList"/>
    <dgm:cxn modelId="{A37B05C4-A7C7-4AA5-B5F7-07B53DD7F756}" type="presParOf" srcId="{ABC28741-029C-48EF-9D34-04FE571AED5B}" destId="{2379E039-EAF2-4C23-AAEF-CBB30CD76EFD}" srcOrd="0" destOrd="0" presId="urn:microsoft.com/office/officeart/2018/2/layout/IconVerticalSolidList"/>
    <dgm:cxn modelId="{5FCAA314-42EB-4C34-9A2B-153447235E27}" type="presParOf" srcId="{ABC28741-029C-48EF-9D34-04FE571AED5B}" destId="{D43ACF8D-D5F2-4103-AAF7-18AEBD53D679}" srcOrd="1" destOrd="0" presId="urn:microsoft.com/office/officeart/2018/2/layout/IconVerticalSolidList"/>
    <dgm:cxn modelId="{5F39F87A-AE55-49CC-AA6A-CD92CE3B97A1}" type="presParOf" srcId="{ABC28741-029C-48EF-9D34-04FE571AED5B}" destId="{F153B2A2-ABB9-495F-8CB5-4539F53700DD}" srcOrd="2" destOrd="0" presId="urn:microsoft.com/office/officeart/2018/2/layout/IconVerticalSolidList"/>
    <dgm:cxn modelId="{57B01FCB-3F8D-4FC0-9138-E92033145671}" type="presParOf" srcId="{ABC28741-029C-48EF-9D34-04FE571AED5B}" destId="{BB5A109C-E06A-4A3C-9434-E7F4F8923C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74A5A-A2D4-40C3-82D2-A6084B0BB1E5}">
      <dsp:nvSpPr>
        <dsp:cNvPr id="0" name=""/>
        <dsp:cNvSpPr/>
      </dsp:nvSpPr>
      <dsp:spPr>
        <a:xfrm>
          <a:off x="683905" y="250074"/>
          <a:ext cx="1921500" cy="19215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B18DF-020E-41EA-A74E-2FEB04738579}">
      <dsp:nvSpPr>
        <dsp:cNvPr id="0" name=""/>
        <dsp:cNvSpPr/>
      </dsp:nvSpPr>
      <dsp:spPr>
        <a:xfrm>
          <a:off x="1093405" y="659574"/>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BAE22-C8DA-4498-AFB2-4CA8B049CA27}">
      <dsp:nvSpPr>
        <dsp:cNvPr id="0" name=""/>
        <dsp:cNvSpPr/>
      </dsp:nvSpPr>
      <dsp:spPr>
        <a:xfrm>
          <a:off x="69655" y="2770075"/>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What are the three things needed for photosynthesis?</a:t>
          </a:r>
        </a:p>
      </dsp:txBody>
      <dsp:txXfrm>
        <a:off x="69655" y="2770075"/>
        <a:ext cx="3150000" cy="720000"/>
      </dsp:txXfrm>
    </dsp:sp>
    <dsp:sp modelId="{A1B2EA8C-8FC3-438E-A0E2-6445C4A9AB2C}">
      <dsp:nvSpPr>
        <dsp:cNvPr id="0" name=""/>
        <dsp:cNvSpPr/>
      </dsp:nvSpPr>
      <dsp:spPr>
        <a:xfrm>
          <a:off x="4385155" y="250074"/>
          <a:ext cx="1921500" cy="19215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2F05A-19A5-4CC2-B490-A57BE69BD2C5}">
      <dsp:nvSpPr>
        <dsp:cNvPr id="0" name=""/>
        <dsp:cNvSpPr/>
      </dsp:nvSpPr>
      <dsp:spPr>
        <a:xfrm>
          <a:off x="4794655" y="659574"/>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79B4F5-55F1-4658-9FD1-ED58B61698ED}">
      <dsp:nvSpPr>
        <dsp:cNvPr id="0" name=""/>
        <dsp:cNvSpPr/>
      </dsp:nvSpPr>
      <dsp:spPr>
        <a:xfrm>
          <a:off x="3770905" y="2770075"/>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What does photosynthesis produce?</a:t>
          </a:r>
        </a:p>
      </dsp:txBody>
      <dsp:txXfrm>
        <a:off x="3770905" y="2770075"/>
        <a:ext cx="3150000" cy="720000"/>
      </dsp:txXfrm>
    </dsp:sp>
    <dsp:sp modelId="{C604D771-8C27-4E73-9D90-A3ED0BC63DCA}">
      <dsp:nvSpPr>
        <dsp:cNvPr id="0" name=""/>
        <dsp:cNvSpPr/>
      </dsp:nvSpPr>
      <dsp:spPr>
        <a:xfrm>
          <a:off x="8086406" y="250074"/>
          <a:ext cx="1921500" cy="19215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98D35-2A96-433B-8291-59C49F6C05D3}">
      <dsp:nvSpPr>
        <dsp:cNvPr id="0" name=""/>
        <dsp:cNvSpPr/>
      </dsp:nvSpPr>
      <dsp:spPr>
        <a:xfrm>
          <a:off x="8495906" y="659574"/>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01F0A1-BA00-4C39-A03B-91FE527A3D3A}">
      <dsp:nvSpPr>
        <dsp:cNvPr id="0" name=""/>
        <dsp:cNvSpPr/>
      </dsp:nvSpPr>
      <dsp:spPr>
        <a:xfrm>
          <a:off x="7472156" y="2770075"/>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Why is it important?</a:t>
          </a:r>
        </a:p>
      </dsp:txBody>
      <dsp:txXfrm>
        <a:off x="7472156" y="2770075"/>
        <a:ext cx="315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53891-DD87-49E3-AC03-5F10CDF4ED2F}">
      <dsp:nvSpPr>
        <dsp:cNvPr id="0" name=""/>
        <dsp:cNvSpPr/>
      </dsp:nvSpPr>
      <dsp:spPr>
        <a:xfrm>
          <a:off x="0" y="228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28DAC-F4C7-4368-9295-A95383E125AC}">
      <dsp:nvSpPr>
        <dsp:cNvPr id="0" name=""/>
        <dsp:cNvSpPr/>
      </dsp:nvSpPr>
      <dsp:spPr>
        <a:xfrm>
          <a:off x="349915" y="262549"/>
          <a:ext cx="636209" cy="6362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A13F0-0E3D-4D1E-BB7E-DC10C5C2BB03}">
      <dsp:nvSpPr>
        <dsp:cNvPr id="0" name=""/>
        <dsp:cNvSpPr/>
      </dsp:nvSpPr>
      <dsp:spPr>
        <a:xfrm>
          <a:off x="1336039" y="228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a:t>Plants use </a:t>
          </a:r>
          <a:r>
            <a:rPr lang="en-US" sz="2200" b="1" kern="1200"/>
            <a:t>sunlight, water, and CO2</a:t>
          </a:r>
          <a:r>
            <a:rPr lang="en-US" sz="2200" kern="1200"/>
            <a:t> to make food</a:t>
          </a:r>
        </a:p>
      </dsp:txBody>
      <dsp:txXfrm>
        <a:off x="1336039" y="2282"/>
        <a:ext cx="4835908" cy="1156744"/>
      </dsp:txXfrm>
    </dsp:sp>
    <dsp:sp modelId="{9F2C5A63-3A9D-4D9E-9FA7-D0F11AC29A9B}">
      <dsp:nvSpPr>
        <dsp:cNvPr id="0" name=""/>
        <dsp:cNvSpPr/>
      </dsp:nvSpPr>
      <dsp:spPr>
        <a:xfrm>
          <a:off x="0" y="144821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2F812-BC8A-47E0-A74F-A7A218BDA62B}">
      <dsp:nvSpPr>
        <dsp:cNvPr id="0" name=""/>
        <dsp:cNvSpPr/>
      </dsp:nvSpPr>
      <dsp:spPr>
        <a:xfrm>
          <a:off x="349915" y="1708480"/>
          <a:ext cx="636209" cy="6362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2F821E-F7BF-48F8-A996-933EE6F3E038}">
      <dsp:nvSpPr>
        <dsp:cNvPr id="0" name=""/>
        <dsp:cNvSpPr/>
      </dsp:nvSpPr>
      <dsp:spPr>
        <a:xfrm>
          <a:off x="1336039" y="144821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a:t>This process is called </a:t>
          </a:r>
          <a:r>
            <a:rPr lang="en-US" sz="2200" b="1" kern="1200"/>
            <a:t>photosynthesis</a:t>
          </a:r>
          <a:endParaRPr lang="en-US" sz="2200" kern="1200"/>
        </a:p>
      </dsp:txBody>
      <dsp:txXfrm>
        <a:off x="1336039" y="1448212"/>
        <a:ext cx="4835908" cy="1156744"/>
      </dsp:txXfrm>
    </dsp:sp>
    <dsp:sp modelId="{6E7C8A41-6312-4064-B8BE-41E65B99650C}">
      <dsp:nvSpPr>
        <dsp:cNvPr id="0" name=""/>
        <dsp:cNvSpPr/>
      </dsp:nvSpPr>
      <dsp:spPr>
        <a:xfrm>
          <a:off x="0" y="289414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C2108D-D9C0-413B-A8B7-3C50F1920FDC}">
      <dsp:nvSpPr>
        <dsp:cNvPr id="0" name=""/>
        <dsp:cNvSpPr/>
      </dsp:nvSpPr>
      <dsp:spPr>
        <a:xfrm>
          <a:off x="349915" y="3154410"/>
          <a:ext cx="636209" cy="6362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9B61C2-EEC0-4354-88FE-306606E8C713}">
      <dsp:nvSpPr>
        <dsp:cNvPr id="0" name=""/>
        <dsp:cNvSpPr/>
      </dsp:nvSpPr>
      <dsp:spPr>
        <a:xfrm>
          <a:off x="1336039" y="289414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a:t>The result: </a:t>
          </a:r>
          <a:r>
            <a:rPr lang="en-US" sz="2200" b="1" kern="1200"/>
            <a:t>Glucose (food) and Oxygen</a:t>
          </a:r>
          <a:endParaRPr lang="en-US" sz="2200" kern="1200"/>
        </a:p>
      </dsp:txBody>
      <dsp:txXfrm>
        <a:off x="1336039" y="2894143"/>
        <a:ext cx="4835908" cy="1156744"/>
      </dsp:txXfrm>
    </dsp:sp>
    <dsp:sp modelId="{2379E039-EAF2-4C23-AAEF-CBB30CD76EFD}">
      <dsp:nvSpPr>
        <dsp:cNvPr id="0" name=""/>
        <dsp:cNvSpPr/>
      </dsp:nvSpPr>
      <dsp:spPr>
        <a:xfrm>
          <a:off x="0" y="434007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ACF8D-D5F2-4103-AAF7-18AEBD53D679}">
      <dsp:nvSpPr>
        <dsp:cNvPr id="0" name=""/>
        <dsp:cNvSpPr/>
      </dsp:nvSpPr>
      <dsp:spPr>
        <a:xfrm>
          <a:off x="349915" y="4600340"/>
          <a:ext cx="636209" cy="6362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5A109C-E06A-4A3C-9434-E7F4F8923C18}">
      <dsp:nvSpPr>
        <dsp:cNvPr id="0" name=""/>
        <dsp:cNvSpPr/>
      </dsp:nvSpPr>
      <dsp:spPr>
        <a:xfrm>
          <a:off x="1336039" y="434007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a:t>Photosynthesis helps all life on Earth!</a:t>
          </a:r>
        </a:p>
      </dsp:txBody>
      <dsp:txXfrm>
        <a:off x="1336039" y="4340073"/>
        <a:ext cx="4835908" cy="115674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AB420-5061-42AE-80B5-4CDA5CC239EC}"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655EB-0356-440A-9A85-B462D855E53D}" type="slidenum">
              <a:rPr lang="en-US" smtClean="0"/>
              <a:t>‹#›</a:t>
            </a:fld>
            <a:endParaRPr lang="en-US"/>
          </a:p>
        </p:txBody>
      </p:sp>
    </p:spTree>
    <p:extLst>
      <p:ext uri="{BB962C8B-B14F-4D97-AF65-F5344CB8AC3E}">
        <p14:creationId xmlns:p14="http://schemas.microsoft.com/office/powerpoint/2010/main" val="174398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655EB-0356-440A-9A85-B462D855E53D}" type="slidenum">
              <a:rPr lang="en-US" smtClean="0"/>
              <a:t>1</a:t>
            </a:fld>
            <a:endParaRPr lang="en-US"/>
          </a:p>
        </p:txBody>
      </p:sp>
    </p:spTree>
    <p:extLst>
      <p:ext uri="{BB962C8B-B14F-4D97-AF65-F5344CB8AC3E}">
        <p14:creationId xmlns:p14="http://schemas.microsoft.com/office/powerpoint/2010/main" val="355232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2/5/2025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8512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2/5/2025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3968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2/5/2025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1435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2/5/2025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7270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2/5/2025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0647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2/5/2025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9958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2/5/2025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9891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2/5/2025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513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2/5/2025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1586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2/5/2025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088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2/5/2025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8769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2/5/2025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34082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ianpanda.weebly.com/uploads/1/7/3/7/17374649/585361556.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youtube.com/watch?v=D1Ymc311XS8"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s://i.ytimg.com/vi/fat7EDkDkTE/maxresdefault.jpg"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s://i.ytimg.com/vi/SJq01B-0J8g/maxresdefault.jpg" TargetMode="External"/><Relationship Id="rId5" Type="http://schemas.openxmlformats.org/officeDocument/2006/relationships/hyperlink" Target="https://i.pinimg.com/736x/e3/c7/bd/e3c7bdf402d404aa5be92edf91016388.jpg"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1.wp.com/smartclass4kids.com/wp-content/uploads/2020/01/Add-a-heading-20.png?fit=400%2C300&amp;ssl=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atic.vecteezy.com/system/resources/previews/001/972/165/non_2x/diagram-showing-process-of-photosynthesis-in-plant-free-vector.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images/search?view=detailV2&amp;ccid=qNWpzf53&amp;id=95312667FB35A30AD328ED91EA6F4AE8DCD5E0C1&amp;thid=OIP.qNWpzf537nQxvu-0pHV9AQHaEb&amp;mediaurl=https%3A%2F%2Fexternal-preview.redd.it%2F5JatMQMCLLgG3iy8vUvuhbxz5ATnZXCgltXqyfxAAeM.jpg%3Fauto%3Dwebp%26s%3D6d292ca8429977bc6ea6b8317ff411de51ac0ad9&amp;cdnurl=https%3A%2F%2Fth.bing.com%2Fth%2Fid%2FR.a8d5a9cdfe77ee7431beefb4a4757d01%3Frik%3DweDV3OhKb%252bqR7Q%26pid%3DImgRaw%26r%3D0&amp;exph=890&amp;expw=1487&amp;q=photosynthesis+equation&amp;simid=608016767091958414&amp;form=IRPRST&amp;ck=74C0EDEC48BC324214BFB41FBC08CF17&amp;selectedindex=3&amp;itb=0&amp;vt=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8.alamy.com/comp/2PH8A5H/oxygen-cycle-diagram-for-science-education-illustration-2PH8A5H.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8.alamy.com/comp/2PH8A5H/oxygen-cycle-diagram-for-science-education-illustration-2PH8A5H.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8.alamy.com/comp/2GWMRKW/food-chain-diagram-concept-2GWMRKW.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ropped hand watering the plant">
            <a:extLst>
              <a:ext uri="{FF2B5EF4-FFF2-40B4-BE49-F238E27FC236}">
                <a16:creationId xmlns:a16="http://schemas.microsoft.com/office/drawing/2014/main" id="{6C45F5EC-3884-3729-9710-E6A44ED43F64}"/>
              </a:ext>
            </a:extLst>
          </p:cNvPr>
          <p:cNvPicPr>
            <a:picLocks noChangeAspect="1"/>
          </p:cNvPicPr>
          <p:nvPr/>
        </p:nvPicPr>
        <p:blipFill>
          <a:blip r:embed="rId3"/>
          <a:srcRect t="7865" b="7865"/>
          <a:stretch/>
        </p:blipFill>
        <p:spPr>
          <a:xfrm>
            <a:off x="1" y="10"/>
            <a:ext cx="12192000" cy="6857989"/>
          </a:xfrm>
          <a:prstGeom prst="rect">
            <a:avLst/>
          </a:prstGeom>
        </p:spPr>
      </p:pic>
      <p:sp>
        <p:nvSpPr>
          <p:cNvPr id="71" name="Rectangle 70">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8EBB5-65C2-C0F9-5086-7AA438516E94}"/>
              </a:ext>
            </a:extLst>
          </p:cNvPr>
          <p:cNvSpPr>
            <a:spLocks noGrp="1"/>
          </p:cNvSpPr>
          <p:nvPr>
            <p:ph type="ctrTitle"/>
          </p:nvPr>
        </p:nvSpPr>
        <p:spPr>
          <a:xfrm>
            <a:off x="1833541" y="990599"/>
            <a:ext cx="5619054" cy="4849091"/>
          </a:xfrm>
        </p:spPr>
        <p:txBody>
          <a:bodyPr vert="horz" lIns="91440" tIns="45720" rIns="91440" bIns="45720" rtlCol="0" anchor="ctr">
            <a:normAutofit/>
          </a:bodyPr>
          <a:lstStyle/>
          <a:p>
            <a:r>
              <a:rPr lang="en-US" b="1" kern="1200" cap="none" spc="120" baseline="0" dirty="0">
                <a:solidFill>
                  <a:srgbClr val="FFFFFF"/>
                </a:solidFill>
                <a:latin typeface="Amasis MT Pro Light" panose="02040304050005020304" pitchFamily="18" charset="0"/>
              </a:rPr>
              <a:t>Photosynthesis: How Plants Make Their Own Food</a:t>
            </a:r>
          </a:p>
        </p:txBody>
      </p:sp>
      <p:sp>
        <p:nvSpPr>
          <p:cNvPr id="3" name="Subtitle 2">
            <a:extLst>
              <a:ext uri="{FF2B5EF4-FFF2-40B4-BE49-F238E27FC236}">
                <a16:creationId xmlns:a16="http://schemas.microsoft.com/office/drawing/2014/main" id="{B9A1FD2B-8205-5607-4D4B-7BB3232BBB4C}"/>
              </a:ext>
            </a:extLst>
          </p:cNvPr>
          <p:cNvSpPr>
            <a:spLocks noGrp="1"/>
          </p:cNvSpPr>
          <p:nvPr>
            <p:ph type="subTitle" idx="1"/>
          </p:nvPr>
        </p:nvSpPr>
        <p:spPr>
          <a:xfrm>
            <a:off x="8712865" y="1447799"/>
            <a:ext cx="2368905" cy="4076699"/>
          </a:xfrm>
        </p:spPr>
        <p:txBody>
          <a:bodyPr vert="horz" lIns="91440" tIns="45720" rIns="91440" bIns="45720" rtlCol="0" anchor="ctr">
            <a:normAutofit/>
          </a:bodyPr>
          <a:lstStyle/>
          <a:p>
            <a:pPr indent="-228600">
              <a:lnSpc>
                <a:spcPct val="100000"/>
              </a:lnSpc>
              <a:buFont typeface="Neue Haas Grotesk Text Pro" panose="020B0504020202020204" pitchFamily="34" charset="0"/>
              <a:buChar char="-"/>
            </a:pPr>
            <a:endParaRPr lang="en-US" sz="1600" dirty="0">
              <a:solidFill>
                <a:srgbClr val="FFFFFF"/>
              </a:solidFill>
            </a:endParaRPr>
          </a:p>
          <a:p>
            <a:pPr indent="-228600">
              <a:lnSpc>
                <a:spcPct val="100000"/>
              </a:lnSpc>
              <a:buFont typeface="Neue Haas Grotesk Text Pro" panose="020B0504020202020204" pitchFamily="34" charset="0"/>
              <a:buChar char="-"/>
            </a:pPr>
            <a:r>
              <a:rPr lang="en-US" sz="1600" dirty="0">
                <a:solidFill>
                  <a:srgbClr val="FFFFFF"/>
                </a:solidFill>
              </a:rPr>
              <a:t>Florida State Benchmark: SC.4. L.16.2 - Explain that plants use energy from the Sun, air, and water to make their own food.</a:t>
            </a:r>
          </a:p>
          <a:p>
            <a:pPr indent="-228600">
              <a:lnSpc>
                <a:spcPct val="100000"/>
              </a:lnSpc>
              <a:buFont typeface="Neue Haas Grotesk Text Pro" panose="020B0504020202020204" pitchFamily="34" charset="0"/>
              <a:buChar char="-"/>
            </a:pPr>
            <a:r>
              <a:rPr lang="en-US" sz="1600" dirty="0">
                <a:solidFill>
                  <a:srgbClr val="FFFFFF"/>
                </a:solidFill>
              </a:rPr>
              <a:t>NGSS Standard: MS-LS1-6 - Construct a scientific explanation based on evidence for the role of photosynthesis in the cycling of matter and flow of energy into and out of organisms.</a:t>
            </a:r>
          </a:p>
          <a:p>
            <a:pPr indent="-228600">
              <a:lnSpc>
                <a:spcPct val="100000"/>
              </a:lnSpc>
              <a:buFont typeface="Neue Haas Grotesk Text Pro" panose="020B0504020202020204" pitchFamily="34" charset="0"/>
              <a:buChar char="-"/>
            </a:pPr>
            <a:endParaRPr lang="en-US" sz="1600" dirty="0">
              <a:solidFill>
                <a:srgbClr val="FFFFFF"/>
              </a:solidFill>
            </a:endParaRPr>
          </a:p>
          <a:p>
            <a:pPr indent="-228600">
              <a:lnSpc>
                <a:spcPct val="100000"/>
              </a:lnSpc>
              <a:buFont typeface="Neue Haas Grotesk Text Pro" panose="020B0504020202020204" pitchFamily="34" charset="0"/>
              <a:buChar char="-"/>
            </a:pPr>
            <a:endParaRPr lang="en-US" sz="1600" dirty="0">
              <a:solidFill>
                <a:srgbClr val="FFFFFF"/>
              </a:solidFill>
            </a:endParaRPr>
          </a:p>
        </p:txBody>
      </p:sp>
      <p:cxnSp>
        <p:nvCxnSpPr>
          <p:cNvPr id="73" name="Straight Connector 7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8631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771B40-AEEC-14E9-45B0-08C41902E7DD}"/>
            </a:ext>
          </a:extLst>
        </p:cNvPr>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F4EE480F-B60B-CE54-EF3B-EAFF52275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68803-5530-7D92-0546-8F238C055722}"/>
              </a:ext>
            </a:extLst>
          </p:cNvPr>
          <p:cNvSpPr>
            <a:spLocks noGrp="1"/>
          </p:cNvSpPr>
          <p:nvPr>
            <p:ph type="title"/>
          </p:nvPr>
        </p:nvSpPr>
        <p:spPr>
          <a:xfrm>
            <a:off x="704088" y="914400"/>
            <a:ext cx="5195889" cy="1316736"/>
          </a:xfrm>
        </p:spPr>
        <p:txBody>
          <a:bodyPr>
            <a:normAutofit/>
          </a:bodyPr>
          <a:lstStyle/>
          <a:p>
            <a:pPr>
              <a:lnSpc>
                <a:spcPct val="90000"/>
              </a:lnSpc>
            </a:pPr>
            <a:r>
              <a:rPr lang="en-US" sz="2800" b="1" cap="none" dirty="0">
                <a:latin typeface="+mn-lt"/>
              </a:rPr>
              <a:t>Why is photosynthesis important?</a:t>
            </a:r>
            <a:br>
              <a:rPr lang="en-US" sz="2800" cap="none" dirty="0">
                <a:latin typeface="+mn-lt"/>
              </a:rPr>
            </a:br>
            <a:endParaRPr lang="en-US" sz="2800" cap="none" dirty="0">
              <a:latin typeface="+mn-lt"/>
            </a:endParaRPr>
          </a:p>
        </p:txBody>
      </p:sp>
      <p:sp>
        <p:nvSpPr>
          <p:cNvPr id="3" name="Content Placeholder 2">
            <a:extLst>
              <a:ext uri="{FF2B5EF4-FFF2-40B4-BE49-F238E27FC236}">
                <a16:creationId xmlns:a16="http://schemas.microsoft.com/office/drawing/2014/main" id="{FAD7A6A8-D28C-FA4E-394F-D727A4B8B818}"/>
              </a:ext>
            </a:extLst>
          </p:cNvPr>
          <p:cNvSpPr>
            <a:spLocks noGrp="1"/>
          </p:cNvSpPr>
          <p:nvPr>
            <p:ph idx="1"/>
          </p:nvPr>
        </p:nvSpPr>
        <p:spPr>
          <a:xfrm>
            <a:off x="704088" y="2231136"/>
            <a:ext cx="5195889" cy="3931920"/>
          </a:xfrm>
        </p:spPr>
        <p:txBody>
          <a:bodyPr>
            <a:normAutofit/>
          </a:bodyPr>
          <a:lstStyle/>
          <a:p>
            <a:r>
              <a:rPr lang="en-US" sz="4000" dirty="0"/>
              <a:t>Supports the </a:t>
            </a:r>
            <a:r>
              <a:rPr lang="en-US" sz="4000" b="1" dirty="0"/>
              <a:t>food web</a:t>
            </a:r>
            <a:endParaRPr lang="en-US" sz="4000" dirty="0"/>
          </a:p>
        </p:txBody>
      </p:sp>
      <p:cxnSp>
        <p:nvCxnSpPr>
          <p:cNvPr id="5139" name="Straight Connector 5138">
            <a:extLst>
              <a:ext uri="{FF2B5EF4-FFF2-40B4-BE49-F238E27FC236}">
                <a16:creationId xmlns:a16="http://schemas.microsoft.com/office/drawing/2014/main" id="{5272CEB2-8F28-CC37-04BB-8309D6BA1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1E9CD6F-BF78-54B3-628F-125C6A83F05D}"/>
              </a:ext>
            </a:extLst>
          </p:cNvPr>
          <p:cNvSpPr txBox="1"/>
          <p:nvPr/>
        </p:nvSpPr>
        <p:spPr>
          <a:xfrm>
            <a:off x="9134168" y="6335962"/>
            <a:ext cx="2782529" cy="371479"/>
          </a:xfrm>
          <a:prstGeom prst="rect">
            <a:avLst/>
          </a:prstGeom>
          <a:noFill/>
        </p:spPr>
        <p:txBody>
          <a:bodyPr wrap="square">
            <a:spAutoFit/>
          </a:bodyPr>
          <a:lstStyle/>
          <a:p>
            <a:r>
              <a:rPr lang="en-US" dirty="0">
                <a:hlinkClick r:id="rId2"/>
              </a:rPr>
              <a:t>585361556.jpg (720×540)</a:t>
            </a:r>
            <a:endParaRPr lang="en-US" dirty="0"/>
          </a:p>
        </p:txBody>
      </p:sp>
      <p:pic>
        <p:nvPicPr>
          <p:cNvPr id="2050" name="Picture 2">
            <a:extLst>
              <a:ext uri="{FF2B5EF4-FFF2-40B4-BE49-F238E27FC236}">
                <a16:creationId xmlns:a16="http://schemas.microsoft.com/office/drawing/2014/main" id="{B4479684-CD86-5224-4034-42DB5E514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729" y="414797"/>
            <a:ext cx="6858000" cy="58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4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9D751-FD43-FD5F-C3EA-760DCE178655}"/>
              </a:ext>
            </a:extLst>
          </p:cNvPr>
          <p:cNvSpPr>
            <a:spLocks noGrp="1"/>
          </p:cNvSpPr>
          <p:nvPr>
            <p:ph type="title"/>
          </p:nvPr>
        </p:nvSpPr>
        <p:spPr>
          <a:xfrm>
            <a:off x="700087" y="909638"/>
            <a:ext cx="10691813" cy="1155618"/>
          </a:xfrm>
        </p:spPr>
        <p:txBody>
          <a:bodyPr vert="horz" lIns="91440" tIns="45720" rIns="91440" bIns="45720" rtlCol="0" anchor="t">
            <a:normAutofit/>
          </a:bodyPr>
          <a:lstStyle/>
          <a:p>
            <a:r>
              <a:rPr lang="en-US"/>
              <a:t>Generalization</a:t>
            </a:r>
          </a:p>
        </p:txBody>
      </p:sp>
      <p:graphicFrame>
        <p:nvGraphicFramePr>
          <p:cNvPr id="13" name="TextBox 5">
            <a:extLst>
              <a:ext uri="{FF2B5EF4-FFF2-40B4-BE49-F238E27FC236}">
                <a16:creationId xmlns:a16="http://schemas.microsoft.com/office/drawing/2014/main" id="{006D950F-746E-7058-4DC1-781ABBB73BBF}"/>
              </a:ext>
            </a:extLst>
          </p:cNvPr>
          <p:cNvGraphicFramePr/>
          <p:nvPr>
            <p:extLst>
              <p:ext uri="{D42A27DB-BD31-4B8C-83A1-F6EECF244321}">
                <p14:modId xmlns:p14="http://schemas.microsoft.com/office/powerpoint/2010/main" val="3516820031"/>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134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8B0CE6-33FB-28C5-E9FA-08E85607CBB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2E810A-78EE-F4C5-1B2D-FB31804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9ED57F3-A636-64B2-5379-1B2E9B6106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B2888BF-E526-3BEF-C140-3D51D9FF853D}"/>
              </a:ext>
            </a:extLst>
          </p:cNvPr>
          <p:cNvSpPr>
            <a:spLocks noGrp="1"/>
          </p:cNvSpPr>
          <p:nvPr>
            <p:ph type="title"/>
          </p:nvPr>
        </p:nvSpPr>
        <p:spPr>
          <a:xfrm>
            <a:off x="704088" y="914400"/>
            <a:ext cx="3914776" cy="3977269"/>
          </a:xfrm>
        </p:spPr>
        <p:txBody>
          <a:bodyPr>
            <a:normAutofit/>
          </a:bodyPr>
          <a:lstStyle/>
          <a:p>
            <a:r>
              <a:rPr lang="en-US" cap="none" dirty="0">
                <a:latin typeface="+mn-lt"/>
              </a:rPr>
              <a:t>Generalization</a:t>
            </a:r>
          </a:p>
        </p:txBody>
      </p:sp>
      <p:graphicFrame>
        <p:nvGraphicFramePr>
          <p:cNvPr id="5" name="Content Placeholder 2">
            <a:extLst>
              <a:ext uri="{FF2B5EF4-FFF2-40B4-BE49-F238E27FC236}">
                <a16:creationId xmlns:a16="http://schemas.microsoft.com/office/drawing/2014/main" id="{BE214596-AF9E-DC67-4C8D-4B922946D3E0}"/>
              </a:ext>
            </a:extLst>
          </p:cNvPr>
          <p:cNvGraphicFramePr>
            <a:graphicFrameLocks noGrp="1"/>
          </p:cNvGraphicFramePr>
          <p:nvPr>
            <p:ph idx="1"/>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6723BB7-9139-A22A-79C5-5A9C8C5AEEC0}"/>
              </a:ext>
            </a:extLst>
          </p:cNvPr>
          <p:cNvSpPr txBox="1"/>
          <p:nvPr/>
        </p:nvSpPr>
        <p:spPr>
          <a:xfrm>
            <a:off x="704088" y="1715928"/>
            <a:ext cx="3715764" cy="646331"/>
          </a:xfrm>
          <a:prstGeom prst="rect">
            <a:avLst/>
          </a:prstGeom>
          <a:noFill/>
        </p:spPr>
        <p:txBody>
          <a:bodyPr wrap="square">
            <a:spAutoFit/>
          </a:bodyPr>
          <a:lstStyle/>
          <a:p>
            <a:r>
              <a:rPr lang="en-US" dirty="0">
                <a:hlinkClick r:id="rId7"/>
              </a:rPr>
              <a:t>Photosynthesis | The Dr. Binocs Show | Learn Videos For Kids</a:t>
            </a:r>
            <a:endParaRPr lang="en-US" dirty="0"/>
          </a:p>
        </p:txBody>
      </p:sp>
    </p:spTree>
    <p:extLst>
      <p:ext uri="{BB962C8B-B14F-4D97-AF65-F5344CB8AC3E}">
        <p14:creationId xmlns:p14="http://schemas.microsoft.com/office/powerpoint/2010/main" val="425611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7BCF8-9564-4030-F554-EBCAEE3FF86A}"/>
              </a:ext>
            </a:extLst>
          </p:cNvPr>
          <p:cNvSpPr>
            <a:spLocks noGrp="1"/>
          </p:cNvSpPr>
          <p:nvPr>
            <p:ph type="title"/>
          </p:nvPr>
        </p:nvSpPr>
        <p:spPr>
          <a:xfrm>
            <a:off x="704087" y="559063"/>
            <a:ext cx="3306747" cy="5256025"/>
          </a:xfrm>
        </p:spPr>
        <p:txBody>
          <a:bodyPr>
            <a:normAutofit/>
          </a:bodyPr>
          <a:lstStyle/>
          <a:p>
            <a:r>
              <a:rPr lang="en-US" sz="3600" cap="none" dirty="0">
                <a:latin typeface="+mn-lt"/>
              </a:rPr>
              <a:t>Related Concepts and Key Terms</a:t>
            </a:r>
          </a:p>
        </p:txBody>
      </p:sp>
      <p:sp>
        <p:nvSpPr>
          <p:cNvPr id="14" name="Content Placeholder 2">
            <a:extLst>
              <a:ext uri="{FF2B5EF4-FFF2-40B4-BE49-F238E27FC236}">
                <a16:creationId xmlns:a16="http://schemas.microsoft.com/office/drawing/2014/main" id="{78E72464-3B0D-7256-F848-C7A9AC3A0058}"/>
              </a:ext>
            </a:extLst>
          </p:cNvPr>
          <p:cNvSpPr>
            <a:spLocks noGrp="1"/>
          </p:cNvSpPr>
          <p:nvPr>
            <p:ph idx="1"/>
          </p:nvPr>
        </p:nvSpPr>
        <p:spPr>
          <a:xfrm>
            <a:off x="4643022" y="622249"/>
            <a:ext cx="6844892" cy="5639712"/>
          </a:xfrm>
        </p:spPr>
        <p:txBody>
          <a:bodyPr>
            <a:normAutofit/>
          </a:bodyPr>
          <a:lstStyle/>
          <a:p>
            <a:pPr>
              <a:lnSpc>
                <a:spcPct val="100000"/>
              </a:lnSpc>
              <a:buFont typeface="Arial" panose="020B0604020202020204" pitchFamily="34" charset="0"/>
              <a:buChar char="•"/>
            </a:pPr>
            <a:r>
              <a:rPr lang="en-US" b="1"/>
              <a:t>Food Chain:</a:t>
            </a:r>
            <a:r>
              <a:rPr lang="en-US"/>
              <a:t> A sequence of organisms each dependent on the next as a source of food.</a:t>
            </a:r>
          </a:p>
          <a:p>
            <a:pPr>
              <a:lnSpc>
                <a:spcPct val="100000"/>
              </a:lnSpc>
              <a:buFont typeface="Arial" panose="020B0604020202020204" pitchFamily="34" charset="0"/>
              <a:buChar char="•"/>
            </a:pPr>
            <a:r>
              <a:rPr lang="en-US" b="1"/>
              <a:t>Food Web:</a:t>
            </a:r>
            <a:r>
              <a:rPr lang="en-US"/>
              <a:t> A complex network of interconnected food chains.</a:t>
            </a:r>
          </a:p>
          <a:p>
            <a:pPr>
              <a:lnSpc>
                <a:spcPct val="100000"/>
              </a:lnSpc>
              <a:buFont typeface="Arial" panose="020B0604020202020204" pitchFamily="34" charset="0"/>
              <a:buChar char="•"/>
            </a:pPr>
            <a:r>
              <a:rPr lang="en-US" b="1"/>
              <a:t>Glucose:</a:t>
            </a:r>
            <a:r>
              <a:rPr lang="en-US"/>
              <a:t> A simple sugar that plants produce as food.</a:t>
            </a:r>
          </a:p>
          <a:p>
            <a:pPr>
              <a:lnSpc>
                <a:spcPct val="100000"/>
              </a:lnSpc>
              <a:buFont typeface="Arial" panose="020B0604020202020204" pitchFamily="34" charset="0"/>
              <a:buChar char="•"/>
            </a:pPr>
            <a:r>
              <a:rPr lang="en-US" b="1"/>
              <a:t>Producer:</a:t>
            </a:r>
            <a:r>
              <a:rPr lang="en-US"/>
              <a:t> An organism, like a plant, that makes its own food.</a:t>
            </a:r>
          </a:p>
          <a:p>
            <a:pPr>
              <a:lnSpc>
                <a:spcPct val="100000"/>
              </a:lnSpc>
              <a:buFont typeface="Arial" panose="020B0604020202020204" pitchFamily="34" charset="0"/>
              <a:buChar char="•"/>
            </a:pPr>
            <a:r>
              <a:rPr lang="en-US" b="1"/>
              <a:t>Consumers:</a:t>
            </a:r>
            <a:r>
              <a:rPr lang="en-US"/>
              <a:t> Organisms that eat plants or other animals for energy.</a:t>
            </a:r>
          </a:p>
          <a:p>
            <a:pPr>
              <a:lnSpc>
                <a:spcPct val="100000"/>
              </a:lnSpc>
              <a:buFont typeface="Arial" panose="020B0604020202020204" pitchFamily="34" charset="0"/>
              <a:buChar char="•"/>
            </a:pPr>
            <a:r>
              <a:rPr lang="en-US" b="1"/>
              <a:t>Decomposers:</a:t>
            </a:r>
            <a:r>
              <a:rPr lang="en-US"/>
              <a:t> Organisms like fungi and bacteria that break down dead matter.</a:t>
            </a:r>
          </a:p>
          <a:p>
            <a:pPr>
              <a:lnSpc>
                <a:spcPct val="100000"/>
              </a:lnSpc>
              <a:buFont typeface="Arial" panose="020B0604020202020204" pitchFamily="34" charset="0"/>
              <a:buChar char="•"/>
            </a:pPr>
            <a:r>
              <a:rPr lang="en-US" b="1"/>
              <a:t>Herbivore:</a:t>
            </a:r>
            <a:r>
              <a:rPr lang="en-US"/>
              <a:t> An animal that eats only plants.</a:t>
            </a:r>
          </a:p>
          <a:p>
            <a:pPr>
              <a:lnSpc>
                <a:spcPct val="100000"/>
              </a:lnSpc>
              <a:buFont typeface="Arial" panose="020B0604020202020204" pitchFamily="34" charset="0"/>
              <a:buChar char="•"/>
            </a:pPr>
            <a:r>
              <a:rPr lang="en-US" b="1"/>
              <a:t>Carnivore:</a:t>
            </a:r>
            <a:r>
              <a:rPr lang="en-US"/>
              <a:t> An animal that eats only other animals.</a:t>
            </a:r>
          </a:p>
          <a:p>
            <a:pPr>
              <a:lnSpc>
                <a:spcPct val="100000"/>
              </a:lnSpc>
              <a:buFont typeface="Arial" panose="020B0604020202020204" pitchFamily="34" charset="0"/>
              <a:buChar char="•"/>
            </a:pPr>
            <a:r>
              <a:rPr lang="en-US" b="1"/>
              <a:t>Omnivore:</a:t>
            </a:r>
            <a:r>
              <a:rPr lang="en-US"/>
              <a:t> An animal that eats both plants and animals.</a:t>
            </a:r>
          </a:p>
          <a:p>
            <a:pPr marL="0" indent="0">
              <a:lnSpc>
                <a:spcPct val="100000"/>
              </a:lnSpc>
              <a:buNone/>
            </a:pPr>
            <a:endParaRPr lang="en-US"/>
          </a:p>
        </p:txBody>
      </p:sp>
      <p:cxnSp>
        <p:nvCxnSpPr>
          <p:cNvPr id="10"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23541"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26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51" name="Straight Connector 5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Seedling growing on a tree trunk">
            <a:extLst>
              <a:ext uri="{FF2B5EF4-FFF2-40B4-BE49-F238E27FC236}">
                <a16:creationId xmlns:a16="http://schemas.microsoft.com/office/drawing/2014/main" id="{C1A5488A-0F2F-2DF0-94A1-0886D450D058}"/>
              </a:ext>
            </a:extLst>
          </p:cNvPr>
          <p:cNvPicPr>
            <a:picLocks noChangeAspect="1"/>
          </p:cNvPicPr>
          <p:nvPr/>
        </p:nvPicPr>
        <p:blipFill>
          <a:blip r:embed="rId2"/>
          <a:srcRect t="8460" r="9091" b="16062"/>
          <a:stretch/>
        </p:blipFill>
        <p:spPr>
          <a:xfrm>
            <a:off x="20" y="10"/>
            <a:ext cx="12191979" cy="6857990"/>
          </a:xfrm>
          <a:prstGeom prst="rect">
            <a:avLst/>
          </a:prstGeom>
        </p:spPr>
      </p:pic>
      <p:sp>
        <p:nvSpPr>
          <p:cNvPr id="52" name="Rectangle 51">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47FAC41E-B04B-2AC9-5E63-DD39A4949CA2}"/>
              </a:ext>
            </a:extLst>
          </p:cNvPr>
          <p:cNvSpPr>
            <a:spLocks noGrp="1"/>
          </p:cNvSpPr>
          <p:nvPr>
            <p:ph type="title"/>
          </p:nvPr>
        </p:nvSpPr>
        <p:spPr>
          <a:xfrm>
            <a:off x="313786" y="908651"/>
            <a:ext cx="5230366" cy="4005454"/>
          </a:xfrm>
        </p:spPr>
        <p:txBody>
          <a:bodyPr vert="horz" lIns="91440" tIns="45720" rIns="91440" bIns="45720" rtlCol="0" anchor="t">
            <a:normAutofit/>
          </a:bodyPr>
          <a:lstStyle/>
          <a:p>
            <a:r>
              <a:rPr lang="en-US" sz="4800"/>
              <a:t>"Time to work on the photosynthesis project"</a:t>
            </a:r>
          </a:p>
        </p:txBody>
      </p:sp>
      <p:cxnSp>
        <p:nvCxnSpPr>
          <p:cNvPr id="47" name="Straight Connector 46">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4206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5" name="Straight Connector 103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9" name="Rectangle 1038">
            <a:extLst>
              <a:ext uri="{FF2B5EF4-FFF2-40B4-BE49-F238E27FC236}">
                <a16:creationId xmlns:a16="http://schemas.microsoft.com/office/drawing/2014/main" id="{74ABF6B1-3A9A-4CEE-889E-0D96AB03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23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1" name="Straight Connector 1040">
            <a:extLst>
              <a:ext uri="{FF2B5EF4-FFF2-40B4-BE49-F238E27FC236}">
                <a16:creationId xmlns:a16="http://schemas.microsoft.com/office/drawing/2014/main" id="{E0AA8030-FA65-4B8E-8530-372EEE851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Photosynthesis 3D Model || Photosynthesis School Project || How to make ...">
            <a:extLst>
              <a:ext uri="{FF2B5EF4-FFF2-40B4-BE49-F238E27FC236}">
                <a16:creationId xmlns:a16="http://schemas.microsoft.com/office/drawing/2014/main" id="{D63CF276-9D22-5F16-0BBB-0C6E992D27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938319" y="2405921"/>
            <a:ext cx="3797769" cy="2126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CC2686A-A0BF-7B2B-4A60-5D41FCFBCF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20456" y="2405921"/>
            <a:ext cx="3599544" cy="21363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synthesis model for school project in 2024 | Science exhibition ...">
            <a:extLst>
              <a:ext uri="{FF2B5EF4-FFF2-40B4-BE49-F238E27FC236}">
                <a16:creationId xmlns:a16="http://schemas.microsoft.com/office/drawing/2014/main" id="{514BAB5E-674C-4577-E376-05BF652FDA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87" t="2491" r="4589" b="27912"/>
          <a:stretch/>
        </p:blipFill>
        <p:spPr bwMode="auto">
          <a:xfrm>
            <a:off x="1057238" y="2405921"/>
            <a:ext cx="2737990" cy="38139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4B88A48-E166-3C7B-6242-95249A0C277F}"/>
              </a:ext>
            </a:extLst>
          </p:cNvPr>
          <p:cNvSpPr>
            <a:spLocks noGrp="1"/>
          </p:cNvSpPr>
          <p:nvPr>
            <p:ph type="title"/>
          </p:nvPr>
        </p:nvSpPr>
        <p:spPr>
          <a:xfrm>
            <a:off x="724453" y="919186"/>
            <a:ext cx="10744394" cy="718363"/>
          </a:xfrm>
        </p:spPr>
        <p:txBody>
          <a:bodyPr vert="horz" lIns="91440" tIns="45720" rIns="91440" bIns="45720" rtlCol="0" anchor="t">
            <a:normAutofit/>
          </a:bodyPr>
          <a:lstStyle/>
          <a:p>
            <a:r>
              <a:rPr lang="en-US" cap="none" dirty="0">
                <a:latin typeface="+mn-lt"/>
              </a:rPr>
              <a:t>Photosynthesis Models for Inspiration</a:t>
            </a:r>
          </a:p>
        </p:txBody>
      </p:sp>
      <p:sp>
        <p:nvSpPr>
          <p:cNvPr id="5" name="TextBox 4">
            <a:extLst>
              <a:ext uri="{FF2B5EF4-FFF2-40B4-BE49-F238E27FC236}">
                <a16:creationId xmlns:a16="http://schemas.microsoft.com/office/drawing/2014/main" id="{3C0B7EEA-F955-3178-D714-649045190F15}"/>
              </a:ext>
            </a:extLst>
          </p:cNvPr>
          <p:cNvSpPr txBox="1"/>
          <p:nvPr/>
        </p:nvSpPr>
        <p:spPr>
          <a:xfrm>
            <a:off x="1006554" y="6219824"/>
            <a:ext cx="3073810" cy="415498"/>
          </a:xfrm>
          <a:prstGeom prst="rect">
            <a:avLst/>
          </a:prstGeom>
          <a:noFill/>
        </p:spPr>
        <p:txBody>
          <a:bodyPr wrap="square">
            <a:spAutoFit/>
          </a:bodyPr>
          <a:lstStyle/>
          <a:p>
            <a:r>
              <a:rPr lang="en-US" sz="1050" dirty="0">
                <a:hlinkClick r:id="rId5"/>
              </a:rPr>
              <a:t>e3c7bdf402d404aa5be92edf91016388.jpg (720×1280)</a:t>
            </a:r>
            <a:endParaRPr lang="en-US" sz="1050" dirty="0"/>
          </a:p>
        </p:txBody>
      </p:sp>
      <p:sp>
        <p:nvSpPr>
          <p:cNvPr id="7" name="TextBox 6">
            <a:extLst>
              <a:ext uri="{FF2B5EF4-FFF2-40B4-BE49-F238E27FC236}">
                <a16:creationId xmlns:a16="http://schemas.microsoft.com/office/drawing/2014/main" id="{070A5F37-7BC1-935A-BBE6-8ADF4CDD4CD4}"/>
              </a:ext>
            </a:extLst>
          </p:cNvPr>
          <p:cNvSpPr txBox="1"/>
          <p:nvPr/>
        </p:nvSpPr>
        <p:spPr>
          <a:xfrm>
            <a:off x="3933465" y="4522800"/>
            <a:ext cx="2032820" cy="261610"/>
          </a:xfrm>
          <a:prstGeom prst="rect">
            <a:avLst/>
          </a:prstGeom>
          <a:noFill/>
        </p:spPr>
        <p:txBody>
          <a:bodyPr wrap="square">
            <a:spAutoFit/>
          </a:bodyPr>
          <a:lstStyle/>
          <a:p>
            <a:pPr algn="ctr"/>
            <a:r>
              <a:rPr lang="en-US" sz="1100" dirty="0">
                <a:hlinkClick r:id="rId6"/>
              </a:rPr>
              <a:t>maxresdefault.jpg (1280×720)</a:t>
            </a:r>
            <a:endParaRPr lang="en-US" sz="1100" dirty="0"/>
          </a:p>
        </p:txBody>
      </p:sp>
      <p:sp>
        <p:nvSpPr>
          <p:cNvPr id="9" name="TextBox 8">
            <a:extLst>
              <a:ext uri="{FF2B5EF4-FFF2-40B4-BE49-F238E27FC236}">
                <a16:creationId xmlns:a16="http://schemas.microsoft.com/office/drawing/2014/main" id="{D2533B6A-219D-89A4-1FBE-7FA9B3D110A4}"/>
              </a:ext>
            </a:extLst>
          </p:cNvPr>
          <p:cNvSpPr txBox="1"/>
          <p:nvPr/>
        </p:nvSpPr>
        <p:spPr>
          <a:xfrm>
            <a:off x="7845228" y="4532671"/>
            <a:ext cx="2155688" cy="261610"/>
          </a:xfrm>
          <a:prstGeom prst="rect">
            <a:avLst/>
          </a:prstGeom>
          <a:noFill/>
        </p:spPr>
        <p:txBody>
          <a:bodyPr wrap="square">
            <a:spAutoFit/>
          </a:bodyPr>
          <a:lstStyle/>
          <a:p>
            <a:r>
              <a:rPr lang="en-US" sz="1100" dirty="0">
                <a:hlinkClick r:id="rId7"/>
              </a:rPr>
              <a:t>maxresdefault.jpg (1280×720)</a:t>
            </a:r>
            <a:endParaRPr lang="en-US" sz="1100" dirty="0"/>
          </a:p>
        </p:txBody>
      </p:sp>
    </p:spTree>
    <p:extLst>
      <p:ext uri="{BB962C8B-B14F-4D97-AF65-F5344CB8AC3E}">
        <p14:creationId xmlns:p14="http://schemas.microsoft.com/office/powerpoint/2010/main" val="333145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8" name="Straight Connector 1047">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2376"/>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07AB7C5C-C091-4C25-B1BD-93E2F6948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8546"/>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Plant Emoji">
            <a:extLst>
              <a:ext uri="{FF2B5EF4-FFF2-40B4-BE49-F238E27FC236}">
                <a16:creationId xmlns:a16="http://schemas.microsoft.com/office/drawing/2014/main" id="{D20777B0-6D90-3525-F2C6-404963AF9382}"/>
              </a:ext>
            </a:extLst>
          </p:cNvPr>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bwMode="auto">
          <a:xfrm>
            <a:off x="5424179" y="-346199"/>
            <a:ext cx="7246374" cy="72041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ree Clip Art Thinking Emoji">
            <a:extLst>
              <a:ext uri="{FF2B5EF4-FFF2-40B4-BE49-F238E27FC236}">
                <a16:creationId xmlns:a16="http://schemas.microsoft.com/office/drawing/2014/main" id="{0E14AF73-A3B3-9796-EAC2-629AEB3D01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20346" y="5240597"/>
            <a:ext cx="1366334" cy="14147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E83727-08DC-A9C0-B86A-A98BCB77802D}"/>
              </a:ext>
            </a:extLst>
          </p:cNvPr>
          <p:cNvSpPr>
            <a:spLocks noGrp="1"/>
          </p:cNvSpPr>
          <p:nvPr>
            <p:ph type="title"/>
          </p:nvPr>
        </p:nvSpPr>
        <p:spPr>
          <a:xfrm>
            <a:off x="700088" y="909637"/>
            <a:ext cx="5958216" cy="919159"/>
          </a:xfrm>
        </p:spPr>
        <p:txBody>
          <a:bodyPr vert="horz" lIns="91440" tIns="45720" rIns="91440" bIns="45720" rtlCol="0">
            <a:normAutofit/>
          </a:bodyPr>
          <a:lstStyle/>
          <a:p>
            <a:r>
              <a:rPr lang="en-US" dirty="0"/>
              <a:t>Essential Questions:</a:t>
            </a:r>
          </a:p>
        </p:txBody>
      </p:sp>
      <p:sp>
        <p:nvSpPr>
          <p:cNvPr id="3" name="Content Placeholder 2">
            <a:extLst>
              <a:ext uri="{FF2B5EF4-FFF2-40B4-BE49-F238E27FC236}">
                <a16:creationId xmlns:a16="http://schemas.microsoft.com/office/drawing/2014/main" id="{AA763EBA-5279-D443-2EF2-E41E4ED9C024}"/>
              </a:ext>
            </a:extLst>
          </p:cNvPr>
          <p:cNvSpPr>
            <a:spLocks noGrp="1"/>
          </p:cNvSpPr>
          <p:nvPr>
            <p:ph idx="1"/>
          </p:nvPr>
        </p:nvSpPr>
        <p:spPr>
          <a:xfrm>
            <a:off x="678492" y="2909739"/>
            <a:ext cx="5958216" cy="1085554"/>
          </a:xfrm>
        </p:spPr>
        <p:txBody>
          <a:bodyPr vert="horz" lIns="91440" tIns="45720" rIns="91440" bIns="45720" rtlCol="0">
            <a:normAutofit fontScale="85000" lnSpcReduction="20000"/>
          </a:bodyPr>
          <a:lstStyle/>
          <a:p>
            <a:pPr marL="0" indent="0">
              <a:buNone/>
            </a:pPr>
            <a:r>
              <a:rPr lang="en-US" sz="4000" dirty="0"/>
              <a:t>2. Where do plants get their food?</a:t>
            </a:r>
          </a:p>
          <a:p>
            <a:pPr marL="0" indent="0">
              <a:buNone/>
            </a:pPr>
            <a:endParaRPr lang="en-US" sz="4000" dirty="0"/>
          </a:p>
        </p:txBody>
      </p:sp>
      <p:sp>
        <p:nvSpPr>
          <p:cNvPr id="6" name="Content Placeholder 2">
            <a:extLst>
              <a:ext uri="{FF2B5EF4-FFF2-40B4-BE49-F238E27FC236}">
                <a16:creationId xmlns:a16="http://schemas.microsoft.com/office/drawing/2014/main" id="{3CCF0AB7-DA44-A138-3540-C005E9CE7FF1}"/>
              </a:ext>
            </a:extLst>
          </p:cNvPr>
          <p:cNvSpPr txBox="1">
            <a:spLocks/>
          </p:cNvSpPr>
          <p:nvPr/>
        </p:nvSpPr>
        <p:spPr>
          <a:xfrm>
            <a:off x="678492" y="3857620"/>
            <a:ext cx="5958216" cy="14707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3. What happens inside the plant during photosynthesis?</a:t>
            </a:r>
          </a:p>
          <a:p>
            <a:pPr marL="0" indent="0">
              <a:buFont typeface="Arial" panose="020B0604020202020204" pitchFamily="34" charset="0"/>
              <a:buNone/>
            </a:pPr>
            <a:endParaRPr lang="en-US" sz="4000" dirty="0"/>
          </a:p>
        </p:txBody>
      </p:sp>
      <p:sp>
        <p:nvSpPr>
          <p:cNvPr id="4" name="Content Placeholder 2">
            <a:extLst>
              <a:ext uri="{FF2B5EF4-FFF2-40B4-BE49-F238E27FC236}">
                <a16:creationId xmlns:a16="http://schemas.microsoft.com/office/drawing/2014/main" id="{5F84CC3C-6E1D-632A-D659-0BB8E7674026}"/>
              </a:ext>
            </a:extLst>
          </p:cNvPr>
          <p:cNvSpPr txBox="1">
            <a:spLocks/>
          </p:cNvSpPr>
          <p:nvPr/>
        </p:nvSpPr>
        <p:spPr>
          <a:xfrm>
            <a:off x="663778" y="2040341"/>
            <a:ext cx="5560042" cy="59866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1. What is photosynthesis?</a:t>
            </a:r>
          </a:p>
          <a:p>
            <a:pPr marL="0" indent="0">
              <a:buFont typeface="Arial" panose="020B0604020202020204" pitchFamily="34" charset="0"/>
              <a:buNone/>
            </a:pPr>
            <a:endParaRPr lang="en-US" sz="4000" dirty="0"/>
          </a:p>
        </p:txBody>
      </p:sp>
    </p:spTree>
    <p:extLst>
      <p:ext uri="{BB962C8B-B14F-4D97-AF65-F5344CB8AC3E}">
        <p14:creationId xmlns:p14="http://schemas.microsoft.com/office/powerpoint/2010/main" val="298127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DD0FE-CCDA-8E26-4D20-E8D2B7EC0295}"/>
              </a:ext>
            </a:extLst>
          </p:cNvPr>
          <p:cNvSpPr>
            <a:spLocks noGrp="1"/>
          </p:cNvSpPr>
          <p:nvPr>
            <p:ph type="title"/>
          </p:nvPr>
        </p:nvSpPr>
        <p:spPr>
          <a:xfrm>
            <a:off x="704087" y="722377"/>
            <a:ext cx="10780776" cy="1180210"/>
          </a:xfrm>
        </p:spPr>
        <p:txBody>
          <a:bodyPr>
            <a:normAutofit/>
          </a:bodyPr>
          <a:lstStyle/>
          <a:p>
            <a:r>
              <a:rPr lang="en-US" cap="none" dirty="0">
                <a:latin typeface="Amasis MT Pro Light" panose="02040304050005020304" pitchFamily="18" charset="0"/>
              </a:rPr>
              <a:t>What is photosynthesis?</a:t>
            </a:r>
          </a:p>
        </p:txBody>
      </p:sp>
      <p:sp>
        <p:nvSpPr>
          <p:cNvPr id="3" name="Content Placeholder 2">
            <a:extLst>
              <a:ext uri="{FF2B5EF4-FFF2-40B4-BE49-F238E27FC236}">
                <a16:creationId xmlns:a16="http://schemas.microsoft.com/office/drawing/2014/main" id="{FC0A5E85-6BA5-AB85-FEAE-D534DCA42D4D}"/>
              </a:ext>
            </a:extLst>
          </p:cNvPr>
          <p:cNvSpPr>
            <a:spLocks noGrp="1"/>
          </p:cNvSpPr>
          <p:nvPr>
            <p:ph idx="1"/>
          </p:nvPr>
        </p:nvSpPr>
        <p:spPr>
          <a:xfrm>
            <a:off x="6664960" y="1636777"/>
            <a:ext cx="4819903" cy="4485639"/>
          </a:xfrm>
        </p:spPr>
        <p:txBody>
          <a:bodyPr>
            <a:normAutofit/>
          </a:bodyPr>
          <a:lstStyle/>
          <a:p>
            <a:r>
              <a:rPr lang="en-US" sz="3200" dirty="0"/>
              <a:t>The word </a:t>
            </a:r>
            <a:r>
              <a:rPr lang="en-US" sz="3200" i="1" dirty="0"/>
              <a:t>Photosynthesis</a:t>
            </a:r>
            <a:r>
              <a:rPr lang="en-US" sz="3200" dirty="0"/>
              <a:t> comes from:</a:t>
            </a:r>
          </a:p>
          <a:p>
            <a:pPr>
              <a:buFont typeface="Arial" panose="020B0604020202020204" pitchFamily="34" charset="0"/>
              <a:buChar char="•"/>
            </a:pPr>
            <a:r>
              <a:rPr lang="en-US" sz="3200" b="1" dirty="0"/>
              <a:t>Photo</a:t>
            </a:r>
            <a:r>
              <a:rPr lang="en-US" sz="3200" dirty="0"/>
              <a:t> = Light</a:t>
            </a:r>
          </a:p>
          <a:p>
            <a:pPr>
              <a:buFont typeface="Arial" panose="020B0604020202020204" pitchFamily="34" charset="0"/>
              <a:buChar char="•"/>
            </a:pPr>
            <a:r>
              <a:rPr lang="en-US" sz="3200" b="1" dirty="0"/>
              <a:t>Synthesis</a:t>
            </a:r>
            <a:r>
              <a:rPr lang="en-US" sz="3200" dirty="0"/>
              <a:t> = Putting together</a:t>
            </a:r>
            <a:br>
              <a:rPr lang="en-US" sz="3200" dirty="0"/>
            </a:br>
            <a:endParaRPr lang="en-US" sz="3200" dirty="0"/>
          </a:p>
        </p:txBody>
      </p:sp>
      <p:cxnSp>
        <p:nvCxnSpPr>
          <p:cNvPr id="2057" name="Straight Connector 2056">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A0ADD9D5-2688-B3EE-1E5C-5EE7DD1F94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738" y="1636777"/>
            <a:ext cx="5827358" cy="48623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2DC43E-B0C3-9BB3-A7B6-6F0E3D12045B}"/>
              </a:ext>
            </a:extLst>
          </p:cNvPr>
          <p:cNvSpPr txBox="1"/>
          <p:nvPr/>
        </p:nvSpPr>
        <p:spPr>
          <a:xfrm>
            <a:off x="734738" y="6122416"/>
            <a:ext cx="5036406" cy="369332"/>
          </a:xfrm>
          <a:prstGeom prst="rect">
            <a:avLst/>
          </a:prstGeom>
          <a:noFill/>
        </p:spPr>
        <p:txBody>
          <a:bodyPr wrap="square">
            <a:spAutoFit/>
          </a:bodyPr>
          <a:lstStyle/>
          <a:p>
            <a:r>
              <a:rPr lang="en-US" dirty="0">
                <a:hlinkClick r:id="rId3"/>
              </a:rPr>
              <a:t>Add-a-heading-20.png (400×300)</a:t>
            </a:r>
            <a:endParaRPr lang="en-US" dirty="0"/>
          </a:p>
        </p:txBody>
      </p:sp>
    </p:spTree>
    <p:extLst>
      <p:ext uri="{BB962C8B-B14F-4D97-AF65-F5344CB8AC3E}">
        <p14:creationId xmlns:p14="http://schemas.microsoft.com/office/powerpoint/2010/main" val="24597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E2EAD8-01A6-D93F-C5FF-E509F1BF47E6}"/>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 diagram of photosynthesis&#10;&#10;Description automatically generated">
            <a:extLst>
              <a:ext uri="{FF2B5EF4-FFF2-40B4-BE49-F238E27FC236}">
                <a16:creationId xmlns:a16="http://schemas.microsoft.com/office/drawing/2014/main" id="{B730BED1-96BA-DB8B-7245-488281EEF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7394"/>
          <a:stretch/>
        </p:blipFill>
        <p:spPr bwMode="auto">
          <a:xfrm>
            <a:off x="4981575" y="735286"/>
            <a:ext cx="6495042" cy="5419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26BE80-5E8B-9151-94D5-E7ECED0D67DD}"/>
              </a:ext>
            </a:extLst>
          </p:cNvPr>
          <p:cNvSpPr>
            <a:spLocks noGrp="1"/>
          </p:cNvSpPr>
          <p:nvPr>
            <p:ph type="title"/>
          </p:nvPr>
        </p:nvSpPr>
        <p:spPr>
          <a:xfrm>
            <a:off x="704088" y="914400"/>
            <a:ext cx="3799763" cy="1473200"/>
          </a:xfrm>
        </p:spPr>
        <p:txBody>
          <a:bodyPr>
            <a:normAutofit/>
          </a:bodyPr>
          <a:lstStyle/>
          <a:p>
            <a:r>
              <a:rPr lang="en-US" sz="3600" cap="none" dirty="0">
                <a:latin typeface="Amasis MT Pro Light" panose="02040304050005020304" pitchFamily="18" charset="0"/>
              </a:rPr>
              <a:t>What is photosynthesis?</a:t>
            </a:r>
          </a:p>
        </p:txBody>
      </p:sp>
      <p:sp>
        <p:nvSpPr>
          <p:cNvPr id="3" name="Content Placeholder 2">
            <a:extLst>
              <a:ext uri="{FF2B5EF4-FFF2-40B4-BE49-F238E27FC236}">
                <a16:creationId xmlns:a16="http://schemas.microsoft.com/office/drawing/2014/main" id="{9D014DF1-0F5E-C6F7-B2BB-1E07144167B3}"/>
              </a:ext>
            </a:extLst>
          </p:cNvPr>
          <p:cNvSpPr>
            <a:spLocks noGrp="1"/>
          </p:cNvSpPr>
          <p:nvPr>
            <p:ph idx="1"/>
          </p:nvPr>
        </p:nvSpPr>
        <p:spPr>
          <a:xfrm>
            <a:off x="704088" y="2387600"/>
            <a:ext cx="3799763" cy="3767328"/>
          </a:xfrm>
        </p:spPr>
        <p:txBody>
          <a:bodyPr>
            <a:normAutofit/>
          </a:bodyPr>
          <a:lstStyle/>
          <a:p>
            <a:r>
              <a:rPr lang="en-US" b="0" i="0" dirty="0">
                <a:effectLst/>
                <a:latin typeface="Roboto" panose="02000000000000000000" pitchFamily="2" charset="0"/>
              </a:rPr>
              <a:t>The </a:t>
            </a:r>
            <a:r>
              <a:rPr lang="en-US" b="1" i="0" dirty="0">
                <a:effectLst/>
                <a:latin typeface="Roboto" panose="02000000000000000000" pitchFamily="2" charset="0"/>
              </a:rPr>
              <a:t>process of making food by plant</a:t>
            </a:r>
            <a:r>
              <a:rPr lang="en-US" b="0" i="0" dirty="0">
                <a:effectLst/>
                <a:latin typeface="Roboto" panose="02000000000000000000" pitchFamily="2" charset="0"/>
              </a:rPr>
              <a:t> is called photosynthesis. During photosynthesis, plants use sunlight, water, CO2 (carbon dioxide i.e. present in air) to make their food. The leaves are the food factory of the plant. Chlorophyll absorbs energy from sunlight.</a:t>
            </a:r>
            <a:endParaRPr lang="en-US" dirty="0"/>
          </a:p>
        </p:txBody>
      </p:sp>
      <p:cxnSp>
        <p:nvCxnSpPr>
          <p:cNvPr id="3081" name="Straight Connector 308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F45362-2125-2080-44E9-42367E45D56E}"/>
              </a:ext>
            </a:extLst>
          </p:cNvPr>
          <p:cNvSpPr txBox="1"/>
          <p:nvPr/>
        </p:nvSpPr>
        <p:spPr>
          <a:xfrm>
            <a:off x="4981574" y="6173400"/>
            <a:ext cx="6495043" cy="307777"/>
          </a:xfrm>
          <a:prstGeom prst="rect">
            <a:avLst/>
          </a:prstGeom>
          <a:noFill/>
        </p:spPr>
        <p:txBody>
          <a:bodyPr wrap="square">
            <a:spAutoFit/>
          </a:bodyPr>
          <a:lstStyle/>
          <a:p>
            <a:pPr algn="ctr"/>
            <a:r>
              <a:rPr lang="en-US" sz="1400" dirty="0">
                <a:hlinkClick r:id="rId3"/>
              </a:rPr>
              <a:t>diagram-showing-process-of-photosynthesis-in-plant-free-vector.jpg (971×980)</a:t>
            </a:r>
            <a:endParaRPr lang="en-US" sz="1400" dirty="0"/>
          </a:p>
        </p:txBody>
      </p:sp>
      <p:sp>
        <p:nvSpPr>
          <p:cNvPr id="4" name="Rectangle 3">
            <a:extLst>
              <a:ext uri="{FF2B5EF4-FFF2-40B4-BE49-F238E27FC236}">
                <a16:creationId xmlns:a16="http://schemas.microsoft.com/office/drawing/2014/main" id="{0EB784F4-D321-DD86-9552-BEBB598402FE}"/>
              </a:ext>
            </a:extLst>
          </p:cNvPr>
          <p:cNvSpPr/>
          <p:nvPr/>
        </p:nvSpPr>
        <p:spPr>
          <a:xfrm>
            <a:off x="6862916" y="5702709"/>
            <a:ext cx="1356852"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Water</a:t>
            </a:r>
          </a:p>
        </p:txBody>
      </p:sp>
    </p:spTree>
    <p:extLst>
      <p:ext uri="{BB962C8B-B14F-4D97-AF65-F5344CB8AC3E}">
        <p14:creationId xmlns:p14="http://schemas.microsoft.com/office/powerpoint/2010/main" val="35036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in)">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loseup of bright grass blades">
            <a:extLst>
              <a:ext uri="{FF2B5EF4-FFF2-40B4-BE49-F238E27FC236}">
                <a16:creationId xmlns:a16="http://schemas.microsoft.com/office/drawing/2014/main" id="{ED999838-30E6-ADE8-C81C-FF4D7D201154}"/>
              </a:ext>
            </a:extLst>
          </p:cNvPr>
          <p:cNvPicPr>
            <a:picLocks noChangeAspect="1"/>
          </p:cNvPicPr>
          <p:nvPr/>
        </p:nvPicPr>
        <p:blipFill>
          <a:blip r:embed="rId2"/>
          <a:srcRect l="22244" r="21374" b="2"/>
          <a:stretch/>
        </p:blipFill>
        <p:spPr>
          <a:xfrm>
            <a:off x="6420752" y="-1"/>
            <a:ext cx="5771248" cy="6857999"/>
          </a:xfrm>
          <a:prstGeom prst="rect">
            <a:avLst/>
          </a:prstGeom>
        </p:spPr>
      </p:pic>
      <p:sp>
        <p:nvSpPr>
          <p:cNvPr id="2" name="Title 1">
            <a:extLst>
              <a:ext uri="{FF2B5EF4-FFF2-40B4-BE49-F238E27FC236}">
                <a16:creationId xmlns:a16="http://schemas.microsoft.com/office/drawing/2014/main" id="{95094A9C-70E6-CB84-99A7-4A507ADA3465}"/>
              </a:ext>
            </a:extLst>
          </p:cNvPr>
          <p:cNvSpPr>
            <a:spLocks noGrp="1"/>
          </p:cNvSpPr>
          <p:nvPr>
            <p:ph type="title"/>
          </p:nvPr>
        </p:nvSpPr>
        <p:spPr>
          <a:xfrm>
            <a:off x="704088" y="914400"/>
            <a:ext cx="5195889" cy="1316736"/>
          </a:xfrm>
        </p:spPr>
        <p:txBody>
          <a:bodyPr>
            <a:normAutofit/>
          </a:bodyPr>
          <a:lstStyle/>
          <a:p>
            <a:r>
              <a:rPr lang="en-US" dirty="0">
                <a:latin typeface="+mn-lt"/>
              </a:rPr>
              <a:t>Photosynthesis in Action</a:t>
            </a:r>
          </a:p>
        </p:txBody>
      </p:sp>
      <p:sp>
        <p:nvSpPr>
          <p:cNvPr id="4" name="Content Placeholder 2">
            <a:extLst>
              <a:ext uri="{FF2B5EF4-FFF2-40B4-BE49-F238E27FC236}">
                <a16:creationId xmlns:a16="http://schemas.microsoft.com/office/drawing/2014/main" id="{60027102-0069-2542-EC02-0FE92DE31982}"/>
              </a:ext>
            </a:extLst>
          </p:cNvPr>
          <p:cNvSpPr>
            <a:spLocks noGrp="1"/>
          </p:cNvSpPr>
          <p:nvPr>
            <p:ph idx="1"/>
          </p:nvPr>
        </p:nvSpPr>
        <p:spPr>
          <a:xfrm>
            <a:off x="704088" y="2231136"/>
            <a:ext cx="6188325" cy="603939"/>
          </a:xfrm>
        </p:spPr>
        <p:txBody>
          <a:bodyPr>
            <a:normAutofit/>
          </a:bodyPr>
          <a:lstStyle/>
          <a:p>
            <a:pPr>
              <a:buFont typeface="Arial" panose="020B0604020202020204" pitchFamily="34" charset="0"/>
              <a:buChar char="•"/>
            </a:pPr>
            <a:r>
              <a:rPr lang="en-US" sz="2400" dirty="0"/>
              <a:t>Plants absorb </a:t>
            </a:r>
            <a:r>
              <a:rPr lang="en-US" sz="2400" b="1" dirty="0"/>
              <a:t>sunlight</a:t>
            </a:r>
            <a:r>
              <a:rPr lang="en-US" sz="2400" dirty="0"/>
              <a:t> using their leaves</a:t>
            </a:r>
          </a:p>
        </p:txBody>
      </p:sp>
      <p:cxnSp>
        <p:nvCxnSpPr>
          <p:cNvPr id="12" name="Straight Connector 11">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DB8EAB4B-67BC-C570-BF4F-6EC46B06255B}"/>
              </a:ext>
            </a:extLst>
          </p:cNvPr>
          <p:cNvSpPr txBox="1">
            <a:spLocks/>
          </p:cNvSpPr>
          <p:nvPr/>
        </p:nvSpPr>
        <p:spPr>
          <a:xfrm>
            <a:off x="704086" y="2855893"/>
            <a:ext cx="9767267" cy="57928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Roots</a:t>
            </a:r>
            <a:r>
              <a:rPr lang="en-US" sz="2400" dirty="0"/>
              <a:t> take in </a:t>
            </a:r>
            <a:r>
              <a:rPr lang="en-US" sz="2400" b="1" dirty="0"/>
              <a:t>water</a:t>
            </a:r>
            <a:r>
              <a:rPr lang="en-US" sz="2400" dirty="0"/>
              <a:t> from the soil</a:t>
            </a:r>
          </a:p>
          <a:p>
            <a:endParaRPr lang="en-US" sz="2400" dirty="0"/>
          </a:p>
        </p:txBody>
      </p:sp>
      <p:sp>
        <p:nvSpPr>
          <p:cNvPr id="11" name="Content Placeholder 2">
            <a:extLst>
              <a:ext uri="{FF2B5EF4-FFF2-40B4-BE49-F238E27FC236}">
                <a16:creationId xmlns:a16="http://schemas.microsoft.com/office/drawing/2014/main" id="{3EE8DEF8-0EE1-0B38-E235-58746EC50F2A}"/>
              </a:ext>
            </a:extLst>
          </p:cNvPr>
          <p:cNvSpPr txBox="1">
            <a:spLocks/>
          </p:cNvSpPr>
          <p:nvPr/>
        </p:nvSpPr>
        <p:spPr>
          <a:xfrm>
            <a:off x="704087" y="3455996"/>
            <a:ext cx="5854030" cy="111600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Leaves</a:t>
            </a:r>
            <a:r>
              <a:rPr lang="en-US" sz="2400" dirty="0"/>
              <a:t> absorb </a:t>
            </a:r>
            <a:r>
              <a:rPr lang="en-US" sz="2400" b="1" dirty="0"/>
              <a:t>carbon dioxide</a:t>
            </a:r>
            <a:r>
              <a:rPr lang="en-US" sz="2400" dirty="0"/>
              <a:t> from the air</a:t>
            </a:r>
          </a:p>
          <a:p>
            <a:pPr marL="0" indent="0">
              <a:buNone/>
            </a:pPr>
            <a:endParaRPr lang="en-US" sz="2400" dirty="0"/>
          </a:p>
        </p:txBody>
      </p:sp>
      <p:sp>
        <p:nvSpPr>
          <p:cNvPr id="13" name="Content Placeholder 2">
            <a:extLst>
              <a:ext uri="{FF2B5EF4-FFF2-40B4-BE49-F238E27FC236}">
                <a16:creationId xmlns:a16="http://schemas.microsoft.com/office/drawing/2014/main" id="{ADD93F90-E94D-702A-57B5-F641E4AECCA3}"/>
              </a:ext>
            </a:extLst>
          </p:cNvPr>
          <p:cNvSpPr txBox="1">
            <a:spLocks/>
          </p:cNvSpPr>
          <p:nvPr/>
        </p:nvSpPr>
        <p:spPr>
          <a:xfrm>
            <a:off x="704086" y="4286865"/>
            <a:ext cx="5664334" cy="11160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Plants make </a:t>
            </a:r>
            <a:r>
              <a:rPr lang="en-US" sz="2400" b="1" dirty="0"/>
              <a:t>glucose (food)</a:t>
            </a:r>
            <a:r>
              <a:rPr lang="en-US" sz="2400" dirty="0"/>
              <a:t> and release </a:t>
            </a:r>
            <a:r>
              <a:rPr lang="en-US" sz="2400" b="1" dirty="0"/>
              <a:t>oxygen</a:t>
            </a:r>
            <a:br>
              <a:rPr lang="en-US" sz="2400" dirty="0"/>
            </a:br>
            <a:endParaRPr lang="en-US" sz="2400" dirty="0"/>
          </a:p>
          <a:p>
            <a:endParaRPr lang="en-US" sz="2400" dirty="0"/>
          </a:p>
        </p:txBody>
      </p:sp>
    </p:spTree>
    <p:extLst>
      <p:ext uri="{BB962C8B-B14F-4D97-AF65-F5344CB8AC3E}">
        <p14:creationId xmlns:p14="http://schemas.microsoft.com/office/powerpoint/2010/main" val="266652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5" name="Straight Connector 410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107" name="Rectangle 410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C38B0-9C54-1C86-99D5-B7770C7F095F}"/>
              </a:ext>
            </a:extLst>
          </p:cNvPr>
          <p:cNvSpPr>
            <a:spLocks noGrp="1"/>
          </p:cNvSpPr>
          <p:nvPr>
            <p:ph type="title"/>
          </p:nvPr>
        </p:nvSpPr>
        <p:spPr>
          <a:xfrm>
            <a:off x="685800" y="899025"/>
            <a:ext cx="10407580" cy="718760"/>
          </a:xfrm>
        </p:spPr>
        <p:txBody>
          <a:bodyPr vert="horz" lIns="91440" tIns="45720" rIns="91440" bIns="45720" rtlCol="0" anchor="t">
            <a:normAutofit/>
          </a:bodyPr>
          <a:lstStyle/>
          <a:p>
            <a:r>
              <a:rPr lang="en-US" sz="3600" b="1" cap="none" dirty="0">
                <a:latin typeface="+mn-lt"/>
              </a:rPr>
              <a:t>The Photosynthesis Equation</a:t>
            </a:r>
            <a:endParaRPr lang="en-US" sz="3600" cap="none" dirty="0">
              <a:latin typeface="+mn-lt"/>
            </a:endParaRPr>
          </a:p>
        </p:txBody>
      </p:sp>
      <p:cxnSp>
        <p:nvCxnSpPr>
          <p:cNvPr id="4109" name="Straight Connector 410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the photosynthesis equation">
            <a:extLst>
              <a:ext uri="{FF2B5EF4-FFF2-40B4-BE49-F238E27FC236}">
                <a16:creationId xmlns:a16="http://schemas.microsoft.com/office/drawing/2014/main" id="{7521E2FD-B824-EC57-4074-5AC85F62B523}"/>
              </a:ext>
            </a:extLst>
          </p:cNvPr>
          <p:cNvPicPr>
            <a:picLocks noGrp="1" noChangeAspect="1" noChangeArrowheads="1"/>
          </p:cNvPicPr>
          <p:nvPr>
            <p:ph idx="1"/>
          </p:nvPr>
        </p:nvPicPr>
        <p:blipFill>
          <a:blip r:embed="rId2">
            <a:clrChange>
              <a:clrFrom>
                <a:srgbClr val="F9F9F7"/>
              </a:clrFrom>
              <a:clrTo>
                <a:srgbClr val="F9F9F7">
                  <a:alpha val="0"/>
                </a:srgbClr>
              </a:clrTo>
            </a:clrChange>
            <a:extLst>
              <a:ext uri="{28A0092B-C50C-407E-A947-70E740481C1C}">
                <a14:useLocalDpi xmlns:a14="http://schemas.microsoft.com/office/drawing/2010/main" val="0"/>
              </a:ext>
            </a:extLst>
          </a:blip>
          <a:stretch>
            <a:fillRect/>
          </a:stretch>
        </p:blipFill>
        <p:spPr bwMode="auto">
          <a:xfrm>
            <a:off x="1986122" y="1378951"/>
            <a:ext cx="8062441" cy="5002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430121-A508-F0BA-6BE4-DDF0F9534750}"/>
              </a:ext>
            </a:extLst>
          </p:cNvPr>
          <p:cNvSpPr txBox="1"/>
          <p:nvPr/>
        </p:nvSpPr>
        <p:spPr>
          <a:xfrm>
            <a:off x="191735" y="6369892"/>
            <a:ext cx="3588774" cy="369332"/>
          </a:xfrm>
          <a:prstGeom prst="rect">
            <a:avLst/>
          </a:prstGeom>
          <a:noFill/>
        </p:spPr>
        <p:txBody>
          <a:bodyPr wrap="square">
            <a:spAutoFit/>
          </a:bodyPr>
          <a:lstStyle/>
          <a:p>
            <a:r>
              <a:rPr lang="en-US" dirty="0">
                <a:hlinkClick r:id="rId3"/>
              </a:rPr>
              <a:t>photosynthesis equation - Search</a:t>
            </a:r>
            <a:endParaRPr lang="en-US" dirty="0"/>
          </a:p>
        </p:txBody>
      </p:sp>
    </p:spTree>
    <p:extLst>
      <p:ext uri="{BB962C8B-B14F-4D97-AF65-F5344CB8AC3E}">
        <p14:creationId xmlns:p14="http://schemas.microsoft.com/office/powerpoint/2010/main" val="42292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 diagram of oxygen cycle&#10;&#10;Description automatically generated">
            <a:extLst>
              <a:ext uri="{FF2B5EF4-FFF2-40B4-BE49-F238E27FC236}">
                <a16:creationId xmlns:a16="http://schemas.microsoft.com/office/drawing/2014/main" id="{147F7E1A-DDEC-9BE8-D318-8EF902F1F5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0" b="10000"/>
          <a:stretch/>
        </p:blipFill>
        <p:spPr bwMode="auto">
          <a:xfrm>
            <a:off x="6420752" y="0"/>
            <a:ext cx="5771248" cy="6172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80078B9-5123-43E8-97D6-10CD8BEC76FF}"/>
              </a:ext>
            </a:extLst>
          </p:cNvPr>
          <p:cNvSpPr>
            <a:spLocks noGrp="1"/>
          </p:cNvSpPr>
          <p:nvPr>
            <p:ph type="title"/>
          </p:nvPr>
        </p:nvSpPr>
        <p:spPr>
          <a:xfrm>
            <a:off x="704088" y="914400"/>
            <a:ext cx="5195889" cy="1316736"/>
          </a:xfrm>
        </p:spPr>
        <p:txBody>
          <a:bodyPr>
            <a:normAutofit/>
          </a:bodyPr>
          <a:lstStyle/>
          <a:p>
            <a:pPr>
              <a:lnSpc>
                <a:spcPct val="90000"/>
              </a:lnSpc>
            </a:pPr>
            <a:r>
              <a:rPr lang="en-US" sz="2800" b="1" cap="none" dirty="0">
                <a:latin typeface="+mn-lt"/>
              </a:rPr>
              <a:t>Why is photosynthesis important?</a:t>
            </a:r>
            <a:br>
              <a:rPr lang="en-US" sz="2800" cap="none" dirty="0">
                <a:latin typeface="+mn-lt"/>
              </a:rPr>
            </a:br>
            <a:endParaRPr lang="en-US" sz="2800" cap="none" dirty="0">
              <a:latin typeface="+mn-lt"/>
            </a:endParaRPr>
          </a:p>
        </p:txBody>
      </p:sp>
      <p:sp>
        <p:nvSpPr>
          <p:cNvPr id="3" name="Content Placeholder 2">
            <a:extLst>
              <a:ext uri="{FF2B5EF4-FFF2-40B4-BE49-F238E27FC236}">
                <a16:creationId xmlns:a16="http://schemas.microsoft.com/office/drawing/2014/main" id="{FA2AC38E-CC17-7555-1FF5-3BCD495BD0A3}"/>
              </a:ext>
            </a:extLst>
          </p:cNvPr>
          <p:cNvSpPr>
            <a:spLocks noGrp="1"/>
          </p:cNvSpPr>
          <p:nvPr>
            <p:ph idx="1"/>
          </p:nvPr>
        </p:nvSpPr>
        <p:spPr>
          <a:xfrm>
            <a:off x="704088" y="2231136"/>
            <a:ext cx="5195889" cy="3931920"/>
          </a:xfrm>
        </p:spPr>
        <p:txBody>
          <a:bodyPr>
            <a:normAutofit/>
          </a:bodyPr>
          <a:lstStyle/>
          <a:p>
            <a:r>
              <a:rPr lang="en-US" sz="4800" dirty="0"/>
              <a:t>Provides </a:t>
            </a:r>
            <a:r>
              <a:rPr lang="en-US" sz="4800" b="1" dirty="0"/>
              <a:t>oxygen</a:t>
            </a:r>
            <a:r>
              <a:rPr lang="en-US" sz="4800" dirty="0"/>
              <a:t> for us to breathe</a:t>
            </a:r>
          </a:p>
          <a:p>
            <a:pPr marL="0" indent="0">
              <a:buNone/>
            </a:pPr>
            <a:endParaRPr lang="en-US" sz="4800" dirty="0"/>
          </a:p>
        </p:txBody>
      </p:sp>
      <p:cxnSp>
        <p:nvCxnSpPr>
          <p:cNvPr id="5139" name="Straight Connector 5138">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04E9C1-439F-8DED-254E-A94E419E1ADF}"/>
              </a:ext>
            </a:extLst>
          </p:cNvPr>
          <p:cNvSpPr txBox="1"/>
          <p:nvPr/>
        </p:nvSpPr>
        <p:spPr>
          <a:xfrm>
            <a:off x="6420752" y="6172199"/>
            <a:ext cx="5771248" cy="685799"/>
          </a:xfrm>
          <a:prstGeom prst="rect">
            <a:avLst/>
          </a:prstGeom>
          <a:solidFill>
            <a:srgbClr val="000000">
              <a:alpha val="50000"/>
            </a:srgbClr>
          </a:solidFill>
          <a:ln>
            <a:noFill/>
          </a:ln>
        </p:spPr>
        <p:txBody>
          <a:bodyPr wrap="square">
            <a:noAutofit/>
          </a:bodyPr>
          <a:lstStyle/>
          <a:p>
            <a:pPr algn="ctr">
              <a:spcAft>
                <a:spcPts val="600"/>
              </a:spcAft>
            </a:pPr>
            <a:r>
              <a:rPr lang="en-US" sz="1300">
                <a:solidFill>
                  <a:srgbClr val="FFFFFF"/>
                </a:solidFill>
                <a:hlinkClick r:id="rId3">
                  <a:extLst>
                    <a:ext uri="{A12FA001-AC4F-418D-AE19-62706E023703}">
                      <ahyp:hlinkClr xmlns:ahyp="http://schemas.microsoft.com/office/drawing/2018/hyperlinkcolor" val="tx"/>
                    </a:ext>
                  </a:extLst>
                </a:hlinkClick>
              </a:rPr>
              <a:t>oxygen-cycle-diagram-for-science-education-illustration-2PH8A5H.jpg (1176×1390)</a:t>
            </a:r>
            <a:endParaRPr lang="en-US" sz="1300">
              <a:solidFill>
                <a:srgbClr val="FFFFFF"/>
              </a:solidFill>
            </a:endParaRPr>
          </a:p>
        </p:txBody>
      </p:sp>
    </p:spTree>
    <p:extLst>
      <p:ext uri="{BB962C8B-B14F-4D97-AF65-F5344CB8AC3E}">
        <p14:creationId xmlns:p14="http://schemas.microsoft.com/office/powerpoint/2010/main" val="291309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F224EA-1B05-6AB1-678A-F8C79D8D6C6F}"/>
            </a:ext>
          </a:extLst>
        </p:cNvPr>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7258188F-2CFC-20D7-A863-3814F71A9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 diagram of oxygen cycle&#10;&#10;Description automatically generated">
            <a:extLst>
              <a:ext uri="{FF2B5EF4-FFF2-40B4-BE49-F238E27FC236}">
                <a16:creationId xmlns:a16="http://schemas.microsoft.com/office/drawing/2014/main" id="{D49909CA-8781-726F-21D0-C1E1106784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0" b="10000"/>
          <a:stretch/>
        </p:blipFill>
        <p:spPr bwMode="auto">
          <a:xfrm>
            <a:off x="6420752" y="0"/>
            <a:ext cx="5771248" cy="6172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5EB9B6-F489-8527-E0C5-14939A71F6EE}"/>
              </a:ext>
            </a:extLst>
          </p:cNvPr>
          <p:cNvSpPr>
            <a:spLocks noGrp="1"/>
          </p:cNvSpPr>
          <p:nvPr>
            <p:ph type="title"/>
          </p:nvPr>
        </p:nvSpPr>
        <p:spPr>
          <a:xfrm>
            <a:off x="704088" y="914400"/>
            <a:ext cx="5195889" cy="1316736"/>
          </a:xfrm>
        </p:spPr>
        <p:txBody>
          <a:bodyPr>
            <a:normAutofit/>
          </a:bodyPr>
          <a:lstStyle/>
          <a:p>
            <a:pPr>
              <a:lnSpc>
                <a:spcPct val="90000"/>
              </a:lnSpc>
            </a:pPr>
            <a:r>
              <a:rPr lang="en-US" sz="2800" b="1" cap="none" dirty="0">
                <a:latin typeface="+mn-lt"/>
              </a:rPr>
              <a:t>Why is photosynthesis important?</a:t>
            </a:r>
            <a:br>
              <a:rPr lang="en-US" sz="2800" cap="none" dirty="0">
                <a:latin typeface="+mn-lt"/>
              </a:rPr>
            </a:br>
            <a:endParaRPr lang="en-US" sz="2800" cap="none" dirty="0">
              <a:latin typeface="+mn-lt"/>
            </a:endParaRPr>
          </a:p>
        </p:txBody>
      </p:sp>
      <p:sp>
        <p:nvSpPr>
          <p:cNvPr id="3" name="Content Placeholder 2">
            <a:extLst>
              <a:ext uri="{FF2B5EF4-FFF2-40B4-BE49-F238E27FC236}">
                <a16:creationId xmlns:a16="http://schemas.microsoft.com/office/drawing/2014/main" id="{0131DE58-B470-5EE7-C844-A01249B07431}"/>
              </a:ext>
            </a:extLst>
          </p:cNvPr>
          <p:cNvSpPr>
            <a:spLocks noGrp="1"/>
          </p:cNvSpPr>
          <p:nvPr>
            <p:ph idx="1"/>
          </p:nvPr>
        </p:nvSpPr>
        <p:spPr>
          <a:xfrm>
            <a:off x="704088" y="2231136"/>
            <a:ext cx="5195889" cy="3931920"/>
          </a:xfrm>
        </p:spPr>
        <p:txBody>
          <a:bodyPr>
            <a:normAutofit/>
          </a:bodyPr>
          <a:lstStyle/>
          <a:p>
            <a:r>
              <a:rPr lang="en-US" sz="4400" dirty="0"/>
              <a:t>Plants make their own </a:t>
            </a:r>
            <a:r>
              <a:rPr lang="en-US" sz="4400" b="1" dirty="0"/>
              <a:t>food</a:t>
            </a:r>
            <a:endParaRPr lang="en-US" sz="4400" dirty="0"/>
          </a:p>
        </p:txBody>
      </p:sp>
      <p:cxnSp>
        <p:nvCxnSpPr>
          <p:cNvPr id="5139" name="Straight Connector 5138">
            <a:extLst>
              <a:ext uri="{FF2B5EF4-FFF2-40B4-BE49-F238E27FC236}">
                <a16:creationId xmlns:a16="http://schemas.microsoft.com/office/drawing/2014/main" id="{DB3E874D-8096-6504-AA38-AFBA0B50FB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17AC52-D57B-9AF9-F301-C70D977EBA49}"/>
              </a:ext>
            </a:extLst>
          </p:cNvPr>
          <p:cNvSpPr txBox="1"/>
          <p:nvPr/>
        </p:nvSpPr>
        <p:spPr>
          <a:xfrm>
            <a:off x="6420752" y="6172199"/>
            <a:ext cx="5771248" cy="685799"/>
          </a:xfrm>
          <a:prstGeom prst="rect">
            <a:avLst/>
          </a:prstGeom>
          <a:solidFill>
            <a:srgbClr val="000000">
              <a:alpha val="50000"/>
            </a:srgbClr>
          </a:solidFill>
          <a:ln>
            <a:noFill/>
          </a:ln>
        </p:spPr>
        <p:txBody>
          <a:bodyPr wrap="square">
            <a:noAutofit/>
          </a:bodyPr>
          <a:lstStyle/>
          <a:p>
            <a:pPr algn="ctr">
              <a:spcAft>
                <a:spcPts val="600"/>
              </a:spcAft>
            </a:pPr>
            <a:r>
              <a:rPr lang="en-US" sz="1300">
                <a:solidFill>
                  <a:srgbClr val="FFFFFF"/>
                </a:solidFill>
                <a:hlinkClick r:id="rId3">
                  <a:extLst>
                    <a:ext uri="{A12FA001-AC4F-418D-AE19-62706E023703}">
                      <ahyp:hlinkClr xmlns:ahyp="http://schemas.microsoft.com/office/drawing/2018/hyperlinkcolor" val="tx"/>
                    </a:ext>
                  </a:extLst>
                </a:hlinkClick>
              </a:rPr>
              <a:t>oxygen-cycle-diagram-for-science-education-illustration-2PH8A5H.jpg (1176×1390)</a:t>
            </a:r>
            <a:endParaRPr lang="en-US" sz="1300">
              <a:solidFill>
                <a:srgbClr val="FFFFFF"/>
              </a:solidFill>
            </a:endParaRPr>
          </a:p>
        </p:txBody>
      </p:sp>
    </p:spTree>
    <p:extLst>
      <p:ext uri="{BB962C8B-B14F-4D97-AF65-F5344CB8AC3E}">
        <p14:creationId xmlns:p14="http://schemas.microsoft.com/office/powerpoint/2010/main" val="55668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508D6-2A72-28AA-A86E-C976EDC69741}"/>
            </a:ext>
          </a:extLst>
        </p:cNvPr>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88B37104-E8D8-D999-EA86-2B6B8DEDE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4C241-4D69-DFFA-4F13-691BC9939F8A}"/>
              </a:ext>
            </a:extLst>
          </p:cNvPr>
          <p:cNvSpPr>
            <a:spLocks noGrp="1"/>
          </p:cNvSpPr>
          <p:nvPr>
            <p:ph type="title"/>
          </p:nvPr>
        </p:nvSpPr>
        <p:spPr>
          <a:xfrm>
            <a:off x="704088" y="914400"/>
            <a:ext cx="5195889" cy="1316736"/>
          </a:xfrm>
        </p:spPr>
        <p:txBody>
          <a:bodyPr>
            <a:normAutofit/>
          </a:bodyPr>
          <a:lstStyle/>
          <a:p>
            <a:pPr>
              <a:lnSpc>
                <a:spcPct val="90000"/>
              </a:lnSpc>
            </a:pPr>
            <a:r>
              <a:rPr lang="en-US" sz="2800" b="1" cap="none" dirty="0">
                <a:latin typeface="+mn-lt"/>
              </a:rPr>
              <a:t>Why is photosynthesis important?</a:t>
            </a:r>
            <a:br>
              <a:rPr lang="en-US" sz="2800" cap="none" dirty="0">
                <a:latin typeface="+mn-lt"/>
              </a:rPr>
            </a:br>
            <a:endParaRPr lang="en-US" sz="2800" cap="none" dirty="0">
              <a:latin typeface="+mn-lt"/>
            </a:endParaRPr>
          </a:p>
        </p:txBody>
      </p:sp>
      <p:sp>
        <p:nvSpPr>
          <p:cNvPr id="3" name="Content Placeholder 2">
            <a:extLst>
              <a:ext uri="{FF2B5EF4-FFF2-40B4-BE49-F238E27FC236}">
                <a16:creationId xmlns:a16="http://schemas.microsoft.com/office/drawing/2014/main" id="{782E2F22-E219-F67F-BDB7-A0670B7A3C66}"/>
              </a:ext>
            </a:extLst>
          </p:cNvPr>
          <p:cNvSpPr>
            <a:spLocks noGrp="1"/>
          </p:cNvSpPr>
          <p:nvPr>
            <p:ph idx="1"/>
          </p:nvPr>
        </p:nvSpPr>
        <p:spPr>
          <a:xfrm>
            <a:off x="704088" y="2231136"/>
            <a:ext cx="5195889" cy="3931920"/>
          </a:xfrm>
        </p:spPr>
        <p:txBody>
          <a:bodyPr>
            <a:normAutofit/>
          </a:bodyPr>
          <a:lstStyle/>
          <a:p>
            <a:r>
              <a:rPr lang="en-US" sz="4000" dirty="0"/>
              <a:t>Supports the </a:t>
            </a:r>
            <a:r>
              <a:rPr lang="en-US" sz="4000" b="1" dirty="0"/>
              <a:t>food chain</a:t>
            </a:r>
            <a:endParaRPr lang="en-US" sz="4000" dirty="0"/>
          </a:p>
        </p:txBody>
      </p:sp>
      <p:cxnSp>
        <p:nvCxnSpPr>
          <p:cNvPr id="5139" name="Straight Connector 5138">
            <a:extLst>
              <a:ext uri="{FF2B5EF4-FFF2-40B4-BE49-F238E27FC236}">
                <a16:creationId xmlns:a16="http://schemas.microsoft.com/office/drawing/2014/main" id="{12710BD1-DC43-4684-42CC-F72C3A5425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descr="Human Food Chain">
            <a:extLst>
              <a:ext uri="{FF2B5EF4-FFF2-40B4-BE49-F238E27FC236}">
                <a16:creationId xmlns:a16="http://schemas.microsoft.com/office/drawing/2014/main" id="{085DD399-85A7-ADBD-D145-0BF2447AA0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73"/>
          <a:stretch/>
        </p:blipFill>
        <p:spPr bwMode="auto">
          <a:xfrm>
            <a:off x="5899977" y="110531"/>
            <a:ext cx="6098179" cy="61229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BB00CE-C61A-5F0C-B2B3-81EA8B5F4A6B}"/>
              </a:ext>
            </a:extLst>
          </p:cNvPr>
          <p:cNvSpPr txBox="1"/>
          <p:nvPr/>
        </p:nvSpPr>
        <p:spPr>
          <a:xfrm>
            <a:off x="5903832" y="6347067"/>
            <a:ext cx="6094324" cy="369332"/>
          </a:xfrm>
          <a:prstGeom prst="rect">
            <a:avLst/>
          </a:prstGeom>
          <a:noFill/>
        </p:spPr>
        <p:txBody>
          <a:bodyPr wrap="square">
            <a:spAutoFit/>
          </a:bodyPr>
          <a:lstStyle/>
          <a:p>
            <a:r>
              <a:rPr lang="en-US" dirty="0">
                <a:hlinkClick r:id="rId3"/>
              </a:rPr>
              <a:t>food-chain-diagram-concept-2GWMRKW.jpg (1281×1390)</a:t>
            </a:r>
            <a:endParaRPr lang="en-US" dirty="0"/>
          </a:p>
        </p:txBody>
      </p:sp>
    </p:spTree>
    <p:extLst>
      <p:ext uri="{BB962C8B-B14F-4D97-AF65-F5344CB8AC3E}">
        <p14:creationId xmlns:p14="http://schemas.microsoft.com/office/powerpoint/2010/main" val="2405331187"/>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TotalTime>
  <Words>506</Words>
  <Application>Microsoft Office PowerPoint</Application>
  <PresentationFormat>Widescreen</PresentationFormat>
  <Paragraphs>62</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Amasis MT Pro Light</vt:lpstr>
      <vt:lpstr>Aptos</vt:lpstr>
      <vt:lpstr>Arial</vt:lpstr>
      <vt:lpstr>Calisto MT</vt:lpstr>
      <vt:lpstr>Neue Haas Grotesk Text Pro</vt:lpstr>
      <vt:lpstr>Roboto</vt:lpstr>
      <vt:lpstr>Univers Condensed</vt:lpstr>
      <vt:lpstr>ChronicleVTI</vt:lpstr>
      <vt:lpstr>Photosynthesis: How Plants Make Their Own Food</vt:lpstr>
      <vt:lpstr>Essential Questions:</vt:lpstr>
      <vt:lpstr>What is photosynthesis?</vt:lpstr>
      <vt:lpstr>What is photosynthesis?</vt:lpstr>
      <vt:lpstr>Photosynthesis in Action</vt:lpstr>
      <vt:lpstr>The Photosynthesis Equation</vt:lpstr>
      <vt:lpstr>Why is photosynthesis important? </vt:lpstr>
      <vt:lpstr>Why is photosynthesis important? </vt:lpstr>
      <vt:lpstr>Why is photosynthesis important? </vt:lpstr>
      <vt:lpstr>Why is photosynthesis important? </vt:lpstr>
      <vt:lpstr>Generalization</vt:lpstr>
      <vt:lpstr>Generalization</vt:lpstr>
      <vt:lpstr>Related Concepts and Key Terms</vt:lpstr>
      <vt:lpstr>"Time to work on the photosynthesis project"</vt:lpstr>
      <vt:lpstr>Photosynthesis Models for Inspiration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mark Barbado</dc:creator>
  <cp:lastModifiedBy>John mark Barbado</cp:lastModifiedBy>
  <cp:revision>4</cp:revision>
  <dcterms:created xsi:type="dcterms:W3CDTF">2025-02-03T00:25:14Z</dcterms:created>
  <dcterms:modified xsi:type="dcterms:W3CDTF">2025-02-05T18:10:07Z</dcterms:modified>
</cp:coreProperties>
</file>